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57" r:id="rId3"/>
    <p:sldId id="284" r:id="rId4"/>
    <p:sldId id="285" r:id="rId5"/>
    <p:sldId id="309" r:id="rId6"/>
    <p:sldId id="302" r:id="rId7"/>
    <p:sldId id="287" r:id="rId8"/>
    <p:sldId id="262" r:id="rId9"/>
    <p:sldId id="291" r:id="rId10"/>
    <p:sldId id="305" r:id="rId11"/>
    <p:sldId id="306" r:id="rId12"/>
    <p:sldId id="307" r:id="rId13"/>
    <p:sldId id="308" r:id="rId14"/>
    <p:sldId id="261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92B"/>
    <a:srgbClr val="75B82B"/>
    <a:srgbClr val="00C578"/>
    <a:srgbClr val="00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68" autoAdjust="0"/>
  </p:normalViewPr>
  <p:slideViewPr>
    <p:cSldViewPr snapToGrid="0">
      <p:cViewPr varScale="1">
        <p:scale>
          <a:sx n="65" d="100"/>
          <a:sy n="65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zitie Justa" userId="971f8e45f81bf531" providerId="LiveId" clId="{61AC3FE2-250B-4E50-81F5-0AC4455AABD5}"/>
    <pc:docChg chg="modSld">
      <pc:chgData name="Tranzitie Justa" userId="971f8e45f81bf531" providerId="LiveId" clId="{61AC3FE2-250B-4E50-81F5-0AC4455AABD5}" dt="2025-08-18T07:56:30.593" v="0" actId="1036"/>
      <pc:docMkLst>
        <pc:docMk/>
      </pc:docMkLst>
      <pc:sldChg chg="modSp mod">
        <pc:chgData name="Tranzitie Justa" userId="971f8e45f81bf531" providerId="LiveId" clId="{61AC3FE2-250B-4E50-81F5-0AC4455AABD5}" dt="2025-08-18T07:56:30.593" v="0" actId="1036"/>
        <pc:sldMkLst>
          <pc:docMk/>
          <pc:sldMk cId="211670568" sldId="282"/>
        </pc:sldMkLst>
        <pc:picChg chg="mod">
          <ac:chgData name="Tranzitie Justa" userId="971f8e45f81bf531" providerId="LiveId" clId="{61AC3FE2-250B-4E50-81F5-0AC4455AABD5}" dt="2025-08-18T07:56:30.593" v="0" actId="1036"/>
          <ac:picMkLst>
            <pc:docMk/>
            <pc:sldMk cId="211670568" sldId="282"/>
            <ac:picMk id="6" creationId="{7FACFA87-67E8-34AC-63C2-68FFDC5FC42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08C77-3AF6-46D2-ACA6-95D06F1844E4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8155F03-5348-4B67-B552-D90FD125CD28}">
      <dgm:prSet custT="1"/>
      <dgm:spPr/>
      <dgm:t>
        <a:bodyPr/>
        <a:lstStyle/>
        <a:p>
          <a:r>
            <a:rPr lang="ro-RO" sz="1800" b="1" dirty="0"/>
            <a:t>Prioritatea de asistență tehnică - </a:t>
          </a:r>
          <a:r>
            <a:rPr lang="ro-RO" sz="1800" i="1" dirty="0"/>
            <a:t>Apel dedicat grupurilor județene </a:t>
          </a:r>
          <a:endParaRPr lang="en-US" sz="1800" dirty="0"/>
        </a:p>
      </dgm:t>
    </dgm:pt>
    <dgm:pt modelId="{285637DB-F6D1-4E7C-B595-8081A6BDB402}" type="parTrans" cxnId="{BBB66CE0-1451-4B23-AF32-716D12C16FD5}">
      <dgm:prSet/>
      <dgm:spPr/>
      <dgm:t>
        <a:bodyPr/>
        <a:lstStyle/>
        <a:p>
          <a:endParaRPr lang="en-US"/>
        </a:p>
      </dgm:t>
    </dgm:pt>
    <dgm:pt modelId="{AF519B77-B0CD-4632-A4A1-ABCFB9A81D26}" type="sibTrans" cxnId="{BBB66CE0-1451-4B23-AF32-716D12C16FD5}">
      <dgm:prSet/>
      <dgm:spPr/>
      <dgm:t>
        <a:bodyPr/>
        <a:lstStyle/>
        <a:p>
          <a:endParaRPr lang="en-US"/>
        </a:p>
      </dgm:t>
    </dgm:pt>
    <dgm:pt modelId="{FA464BAF-10CC-43A6-9EF8-2D64EBE59502}">
      <dgm:prSet custT="1"/>
      <dgm:spPr/>
      <dgm:t>
        <a:bodyPr/>
        <a:lstStyle/>
        <a:p>
          <a:r>
            <a:rPr lang="ro-RO" sz="1800" b="1" dirty="0"/>
            <a:t>Depunere</a:t>
          </a:r>
          <a:r>
            <a:rPr lang="ro-RO" sz="1800" dirty="0"/>
            <a:t>: 15.04.2024 – 15.09.2024</a:t>
          </a:r>
          <a:endParaRPr lang="en-US" sz="1800" dirty="0"/>
        </a:p>
      </dgm:t>
    </dgm:pt>
    <dgm:pt modelId="{910566EE-B703-48C7-B77B-100E1D24D835}" type="parTrans" cxnId="{631186B4-E3E8-480D-B5EC-8D599928065F}">
      <dgm:prSet/>
      <dgm:spPr/>
      <dgm:t>
        <a:bodyPr/>
        <a:lstStyle/>
        <a:p>
          <a:endParaRPr lang="en-US"/>
        </a:p>
      </dgm:t>
    </dgm:pt>
    <dgm:pt modelId="{841D7912-2E3D-4E21-B060-FE0C03AC24D3}" type="sibTrans" cxnId="{631186B4-E3E8-480D-B5EC-8D599928065F}">
      <dgm:prSet/>
      <dgm:spPr/>
      <dgm:t>
        <a:bodyPr/>
        <a:lstStyle/>
        <a:p>
          <a:endParaRPr lang="en-US"/>
        </a:p>
      </dgm:t>
    </dgm:pt>
    <dgm:pt modelId="{F80B876F-3DEB-4532-99F6-FD38D0C215DA}">
      <dgm:prSet custT="1"/>
      <dgm:spPr/>
      <dgm:t>
        <a:bodyPr/>
        <a:lstStyle/>
        <a:p>
          <a:r>
            <a:rPr lang="ro-RO" sz="1400" b="1" dirty="0"/>
            <a:t>Proiect depus</a:t>
          </a:r>
          <a:r>
            <a:rPr lang="ro-RO" sz="1400" dirty="0"/>
            <a:t>: </a:t>
          </a:r>
          <a:r>
            <a:rPr lang="ro-RO" sz="1400" b="1" dirty="0"/>
            <a:t>Sprijinirea Județului Mureș în realizarea activităților prevăzute de Planul Teritorial pentru Tranziție Justă</a:t>
          </a:r>
          <a:endParaRPr lang="en-US" sz="1400" dirty="0"/>
        </a:p>
      </dgm:t>
    </dgm:pt>
    <dgm:pt modelId="{13CA575B-AA4D-4203-8B92-296E40D919B8}" type="parTrans" cxnId="{26597F19-2264-4E47-ACFD-C257084CA05D}">
      <dgm:prSet/>
      <dgm:spPr/>
      <dgm:t>
        <a:bodyPr/>
        <a:lstStyle/>
        <a:p>
          <a:endParaRPr lang="en-US"/>
        </a:p>
      </dgm:t>
    </dgm:pt>
    <dgm:pt modelId="{64C54631-CBD3-4247-AE6F-82440A82358F}" type="sibTrans" cxnId="{26597F19-2264-4E47-ACFD-C257084CA05D}">
      <dgm:prSet/>
      <dgm:spPr/>
      <dgm:t>
        <a:bodyPr/>
        <a:lstStyle/>
        <a:p>
          <a:endParaRPr lang="en-US"/>
        </a:p>
      </dgm:t>
    </dgm:pt>
    <dgm:pt modelId="{799888B9-D61B-4A5B-B06E-7A31BB44DC83}">
      <dgm:prSet/>
      <dgm:spPr/>
      <dgm:t>
        <a:bodyPr/>
        <a:lstStyle/>
        <a:p>
          <a:r>
            <a:rPr lang="ro-RO" b="1" dirty="0"/>
            <a:t>Semnare contract</a:t>
          </a:r>
          <a:r>
            <a:rPr lang="ro-RO" dirty="0"/>
            <a:t>: 20 decembrie 2024. </a:t>
          </a:r>
          <a:r>
            <a:rPr lang="ro-RO" b="1" dirty="0"/>
            <a:t>Valoare totală eligibilă</a:t>
          </a:r>
          <a:r>
            <a:rPr lang="ro-RO" dirty="0"/>
            <a:t>: </a:t>
          </a:r>
          <a:r>
            <a:rPr lang="ro-RO" b="1" dirty="0"/>
            <a:t>4.997.511,23 RON</a:t>
          </a:r>
          <a:endParaRPr lang="en-US" b="1" dirty="0"/>
        </a:p>
      </dgm:t>
    </dgm:pt>
    <dgm:pt modelId="{30370444-914C-47E4-B04F-FBC257AEF282}" type="parTrans" cxnId="{8ACBE66E-C727-4B13-A183-B1581BFB4C76}">
      <dgm:prSet/>
      <dgm:spPr/>
      <dgm:t>
        <a:bodyPr/>
        <a:lstStyle/>
        <a:p>
          <a:endParaRPr lang="en-US"/>
        </a:p>
      </dgm:t>
    </dgm:pt>
    <dgm:pt modelId="{79475963-EA54-428C-AC69-CE316CD143EA}" type="sibTrans" cxnId="{8ACBE66E-C727-4B13-A183-B1581BFB4C76}">
      <dgm:prSet/>
      <dgm:spPr/>
      <dgm:t>
        <a:bodyPr/>
        <a:lstStyle/>
        <a:p>
          <a:endParaRPr lang="en-US"/>
        </a:p>
      </dgm:t>
    </dgm:pt>
    <dgm:pt modelId="{5A62EF12-B9FD-4864-8C54-FF6EC3B70736}" type="pres">
      <dgm:prSet presAssocID="{45E08C77-3AF6-46D2-ACA6-95D06F1844E4}" presName="outerComposite" presStyleCnt="0">
        <dgm:presLayoutVars>
          <dgm:chMax val="5"/>
          <dgm:dir/>
          <dgm:resizeHandles val="exact"/>
        </dgm:presLayoutVars>
      </dgm:prSet>
      <dgm:spPr/>
    </dgm:pt>
    <dgm:pt modelId="{CB028031-2629-4B5C-AA10-23670A15BE13}" type="pres">
      <dgm:prSet presAssocID="{45E08C77-3AF6-46D2-ACA6-95D06F1844E4}" presName="dummyMaxCanvas" presStyleCnt="0">
        <dgm:presLayoutVars/>
      </dgm:prSet>
      <dgm:spPr/>
    </dgm:pt>
    <dgm:pt modelId="{0B76F265-76D6-4CBF-9F2F-A4598E01D615}" type="pres">
      <dgm:prSet presAssocID="{45E08C77-3AF6-46D2-ACA6-95D06F1844E4}" presName="FourNodes_1" presStyleLbl="node1" presStyleIdx="0" presStyleCnt="4">
        <dgm:presLayoutVars>
          <dgm:bulletEnabled val="1"/>
        </dgm:presLayoutVars>
      </dgm:prSet>
      <dgm:spPr/>
    </dgm:pt>
    <dgm:pt modelId="{E67EB726-CCDB-49F3-BC4A-0C3FF316FE11}" type="pres">
      <dgm:prSet presAssocID="{45E08C77-3AF6-46D2-ACA6-95D06F1844E4}" presName="FourNodes_2" presStyleLbl="node1" presStyleIdx="1" presStyleCnt="4">
        <dgm:presLayoutVars>
          <dgm:bulletEnabled val="1"/>
        </dgm:presLayoutVars>
      </dgm:prSet>
      <dgm:spPr/>
    </dgm:pt>
    <dgm:pt modelId="{547C93F2-DCDB-4A2C-8F04-B30FDC84CAAE}" type="pres">
      <dgm:prSet presAssocID="{45E08C77-3AF6-46D2-ACA6-95D06F1844E4}" presName="FourNodes_3" presStyleLbl="node1" presStyleIdx="2" presStyleCnt="4">
        <dgm:presLayoutVars>
          <dgm:bulletEnabled val="1"/>
        </dgm:presLayoutVars>
      </dgm:prSet>
      <dgm:spPr/>
    </dgm:pt>
    <dgm:pt modelId="{DDA85CD8-F138-4907-8D0E-B1B25EE170A4}" type="pres">
      <dgm:prSet presAssocID="{45E08C77-3AF6-46D2-ACA6-95D06F1844E4}" presName="FourNodes_4" presStyleLbl="node1" presStyleIdx="3" presStyleCnt="4">
        <dgm:presLayoutVars>
          <dgm:bulletEnabled val="1"/>
        </dgm:presLayoutVars>
      </dgm:prSet>
      <dgm:spPr/>
    </dgm:pt>
    <dgm:pt modelId="{EDA028D4-DD2B-4ACA-8614-B42CD1EAC43F}" type="pres">
      <dgm:prSet presAssocID="{45E08C77-3AF6-46D2-ACA6-95D06F1844E4}" presName="FourConn_1-2" presStyleLbl="fgAccFollowNode1" presStyleIdx="0" presStyleCnt="3">
        <dgm:presLayoutVars>
          <dgm:bulletEnabled val="1"/>
        </dgm:presLayoutVars>
      </dgm:prSet>
      <dgm:spPr/>
    </dgm:pt>
    <dgm:pt modelId="{D74F9BBC-8E8B-41E0-B1DE-87078969717B}" type="pres">
      <dgm:prSet presAssocID="{45E08C77-3AF6-46D2-ACA6-95D06F1844E4}" presName="FourConn_2-3" presStyleLbl="fgAccFollowNode1" presStyleIdx="1" presStyleCnt="3">
        <dgm:presLayoutVars>
          <dgm:bulletEnabled val="1"/>
        </dgm:presLayoutVars>
      </dgm:prSet>
      <dgm:spPr/>
    </dgm:pt>
    <dgm:pt modelId="{8C1E1213-7C72-41A3-8B27-8277E6A56426}" type="pres">
      <dgm:prSet presAssocID="{45E08C77-3AF6-46D2-ACA6-95D06F1844E4}" presName="FourConn_3-4" presStyleLbl="fgAccFollowNode1" presStyleIdx="2" presStyleCnt="3">
        <dgm:presLayoutVars>
          <dgm:bulletEnabled val="1"/>
        </dgm:presLayoutVars>
      </dgm:prSet>
      <dgm:spPr/>
    </dgm:pt>
    <dgm:pt modelId="{8EB05808-9123-484F-9A00-AD8221026420}" type="pres">
      <dgm:prSet presAssocID="{45E08C77-3AF6-46D2-ACA6-95D06F1844E4}" presName="FourNodes_1_text" presStyleLbl="node1" presStyleIdx="3" presStyleCnt="4">
        <dgm:presLayoutVars>
          <dgm:bulletEnabled val="1"/>
        </dgm:presLayoutVars>
      </dgm:prSet>
      <dgm:spPr/>
    </dgm:pt>
    <dgm:pt modelId="{E373F480-6E21-4648-BE43-B1937926AAD7}" type="pres">
      <dgm:prSet presAssocID="{45E08C77-3AF6-46D2-ACA6-95D06F1844E4}" presName="FourNodes_2_text" presStyleLbl="node1" presStyleIdx="3" presStyleCnt="4">
        <dgm:presLayoutVars>
          <dgm:bulletEnabled val="1"/>
        </dgm:presLayoutVars>
      </dgm:prSet>
      <dgm:spPr/>
    </dgm:pt>
    <dgm:pt modelId="{3FE68FEA-5E65-42EF-AE0E-72EA82F0BA9B}" type="pres">
      <dgm:prSet presAssocID="{45E08C77-3AF6-46D2-ACA6-95D06F1844E4}" presName="FourNodes_3_text" presStyleLbl="node1" presStyleIdx="3" presStyleCnt="4">
        <dgm:presLayoutVars>
          <dgm:bulletEnabled val="1"/>
        </dgm:presLayoutVars>
      </dgm:prSet>
      <dgm:spPr/>
    </dgm:pt>
    <dgm:pt modelId="{B1269295-2609-465A-8FD5-C38F6EE73DF9}" type="pres">
      <dgm:prSet presAssocID="{45E08C77-3AF6-46D2-ACA6-95D06F1844E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F9C4009-DC47-4A5A-96D1-CBC300EB288D}" type="presOf" srcId="{F80B876F-3DEB-4532-99F6-FD38D0C215DA}" destId="{3FE68FEA-5E65-42EF-AE0E-72EA82F0BA9B}" srcOrd="1" destOrd="0" presId="urn:microsoft.com/office/officeart/2005/8/layout/vProcess5"/>
    <dgm:cxn modelId="{26597F19-2264-4E47-ACFD-C257084CA05D}" srcId="{45E08C77-3AF6-46D2-ACA6-95D06F1844E4}" destId="{F80B876F-3DEB-4532-99F6-FD38D0C215DA}" srcOrd="2" destOrd="0" parTransId="{13CA575B-AA4D-4203-8B92-296E40D919B8}" sibTransId="{64C54631-CBD3-4247-AE6F-82440A82358F}"/>
    <dgm:cxn modelId="{34AAC721-DDC5-4A99-93BB-4A89E792573B}" type="presOf" srcId="{45E08C77-3AF6-46D2-ACA6-95D06F1844E4}" destId="{5A62EF12-B9FD-4864-8C54-FF6EC3B70736}" srcOrd="0" destOrd="0" presId="urn:microsoft.com/office/officeart/2005/8/layout/vProcess5"/>
    <dgm:cxn modelId="{20283C26-82B9-43D0-9A0C-9C6C3C38B462}" type="presOf" srcId="{799888B9-D61B-4A5B-B06E-7A31BB44DC83}" destId="{DDA85CD8-F138-4907-8D0E-B1B25EE170A4}" srcOrd="0" destOrd="0" presId="urn:microsoft.com/office/officeart/2005/8/layout/vProcess5"/>
    <dgm:cxn modelId="{E317C926-C38F-4D25-AF9E-98851EDEA133}" type="presOf" srcId="{AF519B77-B0CD-4632-A4A1-ABCFB9A81D26}" destId="{EDA028D4-DD2B-4ACA-8614-B42CD1EAC43F}" srcOrd="0" destOrd="0" presId="urn:microsoft.com/office/officeart/2005/8/layout/vProcess5"/>
    <dgm:cxn modelId="{1E957639-2DBE-4A11-8B6E-5ABEBB65FC0D}" type="presOf" srcId="{FA464BAF-10CC-43A6-9EF8-2D64EBE59502}" destId="{E67EB726-CCDB-49F3-BC4A-0C3FF316FE11}" srcOrd="0" destOrd="0" presId="urn:microsoft.com/office/officeart/2005/8/layout/vProcess5"/>
    <dgm:cxn modelId="{DC559B3B-7948-4587-9D79-9E64B3274C19}" type="presOf" srcId="{FA464BAF-10CC-43A6-9EF8-2D64EBE59502}" destId="{E373F480-6E21-4648-BE43-B1937926AAD7}" srcOrd="1" destOrd="0" presId="urn:microsoft.com/office/officeart/2005/8/layout/vProcess5"/>
    <dgm:cxn modelId="{AB15563D-C22E-43DD-B64F-B13D9EC1B03D}" type="presOf" srcId="{B8155F03-5348-4B67-B552-D90FD125CD28}" destId="{0B76F265-76D6-4CBF-9F2F-A4598E01D615}" srcOrd="0" destOrd="0" presId="urn:microsoft.com/office/officeart/2005/8/layout/vProcess5"/>
    <dgm:cxn modelId="{2A77436E-B785-4359-A2C1-6E77B6F1A790}" type="presOf" srcId="{F80B876F-3DEB-4532-99F6-FD38D0C215DA}" destId="{547C93F2-DCDB-4A2C-8F04-B30FDC84CAAE}" srcOrd="0" destOrd="0" presId="urn:microsoft.com/office/officeart/2005/8/layout/vProcess5"/>
    <dgm:cxn modelId="{6CD9994E-F687-4842-AC79-991C63339FD4}" type="presOf" srcId="{64C54631-CBD3-4247-AE6F-82440A82358F}" destId="{8C1E1213-7C72-41A3-8B27-8277E6A56426}" srcOrd="0" destOrd="0" presId="urn:microsoft.com/office/officeart/2005/8/layout/vProcess5"/>
    <dgm:cxn modelId="{8ACBE66E-C727-4B13-A183-B1581BFB4C76}" srcId="{45E08C77-3AF6-46D2-ACA6-95D06F1844E4}" destId="{799888B9-D61B-4A5B-B06E-7A31BB44DC83}" srcOrd="3" destOrd="0" parTransId="{30370444-914C-47E4-B04F-FBC257AEF282}" sibTransId="{79475963-EA54-428C-AC69-CE316CD143EA}"/>
    <dgm:cxn modelId="{6F805CA9-155E-4C37-A7DF-9F2ECB5A3834}" type="presOf" srcId="{841D7912-2E3D-4E21-B060-FE0C03AC24D3}" destId="{D74F9BBC-8E8B-41E0-B1DE-87078969717B}" srcOrd="0" destOrd="0" presId="urn:microsoft.com/office/officeart/2005/8/layout/vProcess5"/>
    <dgm:cxn modelId="{631186B4-E3E8-480D-B5EC-8D599928065F}" srcId="{45E08C77-3AF6-46D2-ACA6-95D06F1844E4}" destId="{FA464BAF-10CC-43A6-9EF8-2D64EBE59502}" srcOrd="1" destOrd="0" parTransId="{910566EE-B703-48C7-B77B-100E1D24D835}" sibTransId="{841D7912-2E3D-4E21-B060-FE0C03AC24D3}"/>
    <dgm:cxn modelId="{609295BC-3709-4D24-962B-8A12AA7D57A2}" type="presOf" srcId="{799888B9-D61B-4A5B-B06E-7A31BB44DC83}" destId="{B1269295-2609-465A-8FD5-C38F6EE73DF9}" srcOrd="1" destOrd="0" presId="urn:microsoft.com/office/officeart/2005/8/layout/vProcess5"/>
    <dgm:cxn modelId="{BBB66CE0-1451-4B23-AF32-716D12C16FD5}" srcId="{45E08C77-3AF6-46D2-ACA6-95D06F1844E4}" destId="{B8155F03-5348-4B67-B552-D90FD125CD28}" srcOrd="0" destOrd="0" parTransId="{285637DB-F6D1-4E7C-B595-8081A6BDB402}" sibTransId="{AF519B77-B0CD-4632-A4A1-ABCFB9A81D26}"/>
    <dgm:cxn modelId="{CB0A7AE7-89C9-4D56-ABD3-586ED7FF3596}" type="presOf" srcId="{B8155F03-5348-4B67-B552-D90FD125CD28}" destId="{8EB05808-9123-484F-9A00-AD8221026420}" srcOrd="1" destOrd="0" presId="urn:microsoft.com/office/officeart/2005/8/layout/vProcess5"/>
    <dgm:cxn modelId="{B47D733D-AA97-4E93-9E58-835372A50956}" type="presParOf" srcId="{5A62EF12-B9FD-4864-8C54-FF6EC3B70736}" destId="{CB028031-2629-4B5C-AA10-23670A15BE13}" srcOrd="0" destOrd="0" presId="urn:microsoft.com/office/officeart/2005/8/layout/vProcess5"/>
    <dgm:cxn modelId="{9F671DC5-9189-4981-9177-CE63D8923FA4}" type="presParOf" srcId="{5A62EF12-B9FD-4864-8C54-FF6EC3B70736}" destId="{0B76F265-76D6-4CBF-9F2F-A4598E01D615}" srcOrd="1" destOrd="0" presId="urn:microsoft.com/office/officeart/2005/8/layout/vProcess5"/>
    <dgm:cxn modelId="{B7D9772C-0932-46EB-9C29-68FB6DC54927}" type="presParOf" srcId="{5A62EF12-B9FD-4864-8C54-FF6EC3B70736}" destId="{E67EB726-CCDB-49F3-BC4A-0C3FF316FE11}" srcOrd="2" destOrd="0" presId="urn:microsoft.com/office/officeart/2005/8/layout/vProcess5"/>
    <dgm:cxn modelId="{8C14F094-28FB-48C5-B246-8D18B90A79F8}" type="presParOf" srcId="{5A62EF12-B9FD-4864-8C54-FF6EC3B70736}" destId="{547C93F2-DCDB-4A2C-8F04-B30FDC84CAAE}" srcOrd="3" destOrd="0" presId="urn:microsoft.com/office/officeart/2005/8/layout/vProcess5"/>
    <dgm:cxn modelId="{AE41C577-9225-4EA8-9CA1-1D014D9E4634}" type="presParOf" srcId="{5A62EF12-B9FD-4864-8C54-FF6EC3B70736}" destId="{DDA85CD8-F138-4907-8D0E-B1B25EE170A4}" srcOrd="4" destOrd="0" presId="urn:microsoft.com/office/officeart/2005/8/layout/vProcess5"/>
    <dgm:cxn modelId="{31D59FC6-7E1E-462C-848B-B4FA93AD7E85}" type="presParOf" srcId="{5A62EF12-B9FD-4864-8C54-FF6EC3B70736}" destId="{EDA028D4-DD2B-4ACA-8614-B42CD1EAC43F}" srcOrd="5" destOrd="0" presId="urn:microsoft.com/office/officeart/2005/8/layout/vProcess5"/>
    <dgm:cxn modelId="{0005BE62-BE05-489D-A099-8E2118C75CFF}" type="presParOf" srcId="{5A62EF12-B9FD-4864-8C54-FF6EC3B70736}" destId="{D74F9BBC-8E8B-41E0-B1DE-87078969717B}" srcOrd="6" destOrd="0" presId="urn:microsoft.com/office/officeart/2005/8/layout/vProcess5"/>
    <dgm:cxn modelId="{F7FB11F6-8A60-4AAC-B84A-4CDA65C429C8}" type="presParOf" srcId="{5A62EF12-B9FD-4864-8C54-FF6EC3B70736}" destId="{8C1E1213-7C72-41A3-8B27-8277E6A56426}" srcOrd="7" destOrd="0" presId="urn:microsoft.com/office/officeart/2005/8/layout/vProcess5"/>
    <dgm:cxn modelId="{3D29677D-247A-46DF-A917-580DF1B28EB5}" type="presParOf" srcId="{5A62EF12-B9FD-4864-8C54-FF6EC3B70736}" destId="{8EB05808-9123-484F-9A00-AD8221026420}" srcOrd="8" destOrd="0" presId="urn:microsoft.com/office/officeart/2005/8/layout/vProcess5"/>
    <dgm:cxn modelId="{656E5B05-5C06-467C-A479-9535532543E1}" type="presParOf" srcId="{5A62EF12-B9FD-4864-8C54-FF6EC3B70736}" destId="{E373F480-6E21-4648-BE43-B1937926AAD7}" srcOrd="9" destOrd="0" presId="urn:microsoft.com/office/officeart/2005/8/layout/vProcess5"/>
    <dgm:cxn modelId="{341013A0-A28F-4FAE-B009-03F689D0D5F1}" type="presParOf" srcId="{5A62EF12-B9FD-4864-8C54-FF6EC3B70736}" destId="{3FE68FEA-5E65-42EF-AE0E-72EA82F0BA9B}" srcOrd="10" destOrd="0" presId="urn:microsoft.com/office/officeart/2005/8/layout/vProcess5"/>
    <dgm:cxn modelId="{EFC0D98B-BCC0-4F80-A651-2075403ADF39}" type="presParOf" srcId="{5A62EF12-B9FD-4864-8C54-FF6EC3B70736}" destId="{B1269295-2609-465A-8FD5-C38F6EE73D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6F265-76D6-4CBF-9F2F-A4598E01D615}">
      <dsp:nvSpPr>
        <dsp:cNvPr id="0" name=""/>
        <dsp:cNvSpPr/>
      </dsp:nvSpPr>
      <dsp:spPr>
        <a:xfrm>
          <a:off x="0" y="0"/>
          <a:ext cx="4937760" cy="1072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/>
            <a:t>Prioritatea de asistență tehnică - </a:t>
          </a:r>
          <a:r>
            <a:rPr lang="ro-RO" sz="1800" i="1" kern="1200" dirty="0"/>
            <a:t>Apel dedicat grupurilor județene </a:t>
          </a:r>
          <a:endParaRPr lang="en-US" sz="1800" kern="1200" dirty="0"/>
        </a:p>
      </dsp:txBody>
      <dsp:txXfrm>
        <a:off x="31404" y="31404"/>
        <a:ext cx="3690173" cy="1009389"/>
      </dsp:txXfrm>
    </dsp:sp>
    <dsp:sp modelId="{E67EB726-CCDB-49F3-BC4A-0C3FF316FE11}">
      <dsp:nvSpPr>
        <dsp:cNvPr id="0" name=""/>
        <dsp:cNvSpPr/>
      </dsp:nvSpPr>
      <dsp:spPr>
        <a:xfrm>
          <a:off x="413537" y="1267142"/>
          <a:ext cx="4937760" cy="1072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/>
            <a:t>Depunere</a:t>
          </a:r>
          <a:r>
            <a:rPr lang="ro-RO" sz="1800" kern="1200" dirty="0"/>
            <a:t>: 15.04.2024 – 15.09.2024</a:t>
          </a:r>
          <a:endParaRPr lang="en-US" sz="1800" kern="1200" dirty="0"/>
        </a:p>
      </dsp:txBody>
      <dsp:txXfrm>
        <a:off x="444941" y="1298546"/>
        <a:ext cx="3764486" cy="1009389"/>
      </dsp:txXfrm>
    </dsp:sp>
    <dsp:sp modelId="{547C93F2-DCDB-4A2C-8F04-B30FDC84CAAE}">
      <dsp:nvSpPr>
        <dsp:cNvPr id="0" name=""/>
        <dsp:cNvSpPr/>
      </dsp:nvSpPr>
      <dsp:spPr>
        <a:xfrm>
          <a:off x="820902" y="2534285"/>
          <a:ext cx="4937760" cy="1072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Proiect depus</a:t>
          </a:r>
          <a:r>
            <a:rPr lang="ro-RO" sz="1400" kern="1200" dirty="0"/>
            <a:t>: </a:t>
          </a:r>
          <a:r>
            <a:rPr lang="ro-RO" sz="1400" b="1" kern="1200" dirty="0"/>
            <a:t>Sprijinirea Județului Mureș în realizarea activităților prevăzute de Planul Teritorial pentru Tranziție Justă</a:t>
          </a:r>
          <a:endParaRPr lang="en-US" sz="1400" kern="1200" dirty="0"/>
        </a:p>
      </dsp:txBody>
      <dsp:txXfrm>
        <a:off x="852306" y="2565689"/>
        <a:ext cx="3770658" cy="1009389"/>
      </dsp:txXfrm>
    </dsp:sp>
    <dsp:sp modelId="{DDA85CD8-F138-4907-8D0E-B1B25EE170A4}">
      <dsp:nvSpPr>
        <dsp:cNvPr id="0" name=""/>
        <dsp:cNvSpPr/>
      </dsp:nvSpPr>
      <dsp:spPr>
        <a:xfrm>
          <a:off x="1234439" y="3801427"/>
          <a:ext cx="4937760" cy="1072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/>
            <a:t>Semnare contract</a:t>
          </a:r>
          <a:r>
            <a:rPr lang="ro-RO" sz="2000" kern="1200" dirty="0"/>
            <a:t>: 20 decembrie 2024. </a:t>
          </a:r>
          <a:r>
            <a:rPr lang="ro-RO" sz="2000" b="1" kern="1200" dirty="0"/>
            <a:t>Valoare totală eligibilă</a:t>
          </a:r>
          <a:r>
            <a:rPr lang="ro-RO" sz="2000" kern="1200" dirty="0"/>
            <a:t>: </a:t>
          </a:r>
          <a:r>
            <a:rPr lang="ro-RO" sz="2000" b="1" kern="1200" dirty="0"/>
            <a:t>4.997.511,23 RON</a:t>
          </a:r>
          <a:endParaRPr lang="en-US" sz="2000" b="1" kern="1200" dirty="0"/>
        </a:p>
      </dsp:txBody>
      <dsp:txXfrm>
        <a:off x="1265843" y="3832831"/>
        <a:ext cx="3764486" cy="1009389"/>
      </dsp:txXfrm>
    </dsp:sp>
    <dsp:sp modelId="{EDA028D4-DD2B-4ACA-8614-B42CD1EAC43F}">
      <dsp:nvSpPr>
        <dsp:cNvPr id="0" name=""/>
        <dsp:cNvSpPr/>
      </dsp:nvSpPr>
      <dsp:spPr>
        <a:xfrm>
          <a:off x="4240831" y="821205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97640" y="821205"/>
        <a:ext cx="383310" cy="524438"/>
      </dsp:txXfrm>
    </dsp:sp>
    <dsp:sp modelId="{D74F9BBC-8E8B-41E0-B1DE-87078969717B}">
      <dsp:nvSpPr>
        <dsp:cNvPr id="0" name=""/>
        <dsp:cNvSpPr/>
      </dsp:nvSpPr>
      <dsp:spPr>
        <a:xfrm>
          <a:off x="4654369" y="2088348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811178" y="2088348"/>
        <a:ext cx="383310" cy="524438"/>
      </dsp:txXfrm>
    </dsp:sp>
    <dsp:sp modelId="{8C1E1213-7C72-41A3-8B27-8277E6A56426}">
      <dsp:nvSpPr>
        <dsp:cNvPr id="0" name=""/>
        <dsp:cNvSpPr/>
      </dsp:nvSpPr>
      <dsp:spPr>
        <a:xfrm>
          <a:off x="5061734" y="3355490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218543" y="3355490"/>
        <a:ext cx="383310" cy="524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5CBB-8890-4972-8A98-E97CF189038B}" type="datetimeFigureOut">
              <a:rPr lang="ro-RO" smtClean="0"/>
              <a:t>18.08.2025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32F3-AE77-4A2D-BD0F-9417A664B63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46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32F3-AE77-4A2D-BD0F-9417A664B63B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033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32F3-AE77-4A2D-BD0F-9417A664B63B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42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32F3-AE77-4A2D-BD0F-9417A664B63B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756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32F3-AE77-4A2D-BD0F-9417A664B63B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823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32F3-AE77-4A2D-BD0F-9417A664B63B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07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2645-1C68-76C5-429E-24B2167C5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3749F-CE58-9F47-5A6A-21C336EDD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885D-3A97-FCDF-4E28-F8F89814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B9293-7ECD-3D03-0C68-AE164471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58B6-B91E-47EA-EC35-851F3C70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EC76DE74-1F95-9D25-8849-6A5E7181B0D5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  <p:pic>
        <p:nvPicPr>
          <p:cNvPr id="8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55EC8537-0CA8-AEC4-1DD2-988E1E7199E1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9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6D08344-0ACE-D208-DFB1-B812BD00FB36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15CC-4B72-CB4E-6E70-9BE3915D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2643B-F0C1-E6FD-CB14-BC70B0C4D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73C29-69EC-F1E8-BEA8-EBC914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83CD-EB52-CBD6-755F-FBC55C0D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539AA-6F75-C0C0-27D7-63C8589C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1D0F1-3E4D-BDA3-B14B-453349062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14019-0439-9A2F-0C3A-9CE9E7CA2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9740-2C1D-1D93-C84F-29BDA55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6EC9F-F81C-AD27-EAC5-DCBCDF77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C31F-363E-6E06-3E34-E45A6D12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93E2-9738-1081-26FB-BC61E6F8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888"/>
            <a:ext cx="10515600" cy="61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BC20-18FE-8543-ABD0-D716B058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265D1-002D-AA92-BA1E-B073594D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0FA5-2DE3-CCC6-447F-6BD6F0A1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77CAE-C30E-0D57-07A0-0315B9DA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BD5E119F-D380-2F80-7DB4-79441AF7701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  <p:pic>
        <p:nvPicPr>
          <p:cNvPr id="8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98982288-1DFB-BD89-B397-29C14C54CD05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9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2A6F62A-E8F1-F5B6-61AC-BCC650F6E931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58C1-A515-93F6-630C-1F422A57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5A8CA-BC44-D835-996C-D3790CFA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C3B9-9886-7CCB-3672-A2172292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90B5-BCAD-3C76-6CAC-DD9A7B5E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3A94-2472-60BC-6BCD-BF663259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872002E-C452-86A8-ED58-58FBF081C69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  <p:pic>
        <p:nvPicPr>
          <p:cNvPr id="10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2E1072B7-A1F2-0BF6-15BA-0AC97DC37D80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11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7BA967B1-4812-205A-5BE2-85704D8909F1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458-5969-D4B4-5CC1-462EBBAC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684"/>
            <a:ext cx="10515600" cy="553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9C538-EDF4-82DE-D33F-536DA7FD5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A7CA-65C2-E0BA-1436-7A9DA5A85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0A326-83A4-0C6F-CFD7-4488A2F9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6543B-5252-A4C8-C35C-E1B33BA1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53810-5311-EF33-3621-3A61721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D409FC3B-E639-417A-409D-2F5CC438518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  <p:pic>
        <p:nvPicPr>
          <p:cNvPr id="9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C1FFE689-14E2-066A-4D0A-F024CC92EC11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10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D544BB-2551-4978-4DA0-D4B207AF32F9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0C63-6763-611E-0F99-032FF2DD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3888"/>
            <a:ext cx="10515600" cy="61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C94B-8774-D313-98FA-CA17C6C8D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00670-1D0B-A448-A427-9E345A60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C924-E57D-87D7-7B5E-9F4818B48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AB73E-C1CB-31FE-7C0D-8415B2EB8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30966-4617-EA5B-E289-A94D293D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A963F-DF3E-E6D1-AB59-0FF3A4D7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F26B0-E64B-686A-B065-536FD4B9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215EC16-5DC4-26AE-BC2B-DE03B7C96A4F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  <p:pic>
        <p:nvPicPr>
          <p:cNvPr id="12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9666776F-D504-61BB-1256-6E9EDB73262E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13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EE518C89-B6FA-3281-566E-C06D7119B60B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0E34-2D29-23A1-A0ED-EDF37C02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54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0F032-1B45-AEF2-2922-6C8F7DC0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711E8-C26C-DC41-29B9-9F6CF72B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ED3AF-CC03-DFFE-3F8B-D59A0DA4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00383374-ACC6-11AB-54CB-26B02DE7BB58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  <p:pic>
        <p:nvPicPr>
          <p:cNvPr id="7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1EA8D778-D052-9CAF-FF1B-8D29E41DF965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8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1F39DF0-9F53-14D3-AEBF-C518A36D77E8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19DE8-B744-09A9-66EC-B724DEF3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10D4-2BBC-0A16-FDBF-DFBD37A1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98449-8A15-8D1A-4E8D-E7C1E2A1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376C90F-B168-D291-F770-FEB387CA7F8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  <p:pic>
        <p:nvPicPr>
          <p:cNvPr id="6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45A37D13-AB00-1ADE-ABA0-B8F503EDFFC9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7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3523F236-09EA-1589-F73E-448A7AFA5775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26D0-DF50-75BC-FC9F-D9B99337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34EF-9C05-1AA1-786B-B4323D4E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BFFE3-3B73-C125-5EC7-AEE5D247D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64704-3F4A-D285-88AE-869A48E3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690E-5BD3-7AA2-3125-22F78B3D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31E9C-03A5-8C47-0866-1F1310D7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60F72F92-EFAF-371D-B214-00EB7F3FCD8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  <p:pic>
        <p:nvPicPr>
          <p:cNvPr id="9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A3A9D3C4-689C-36BB-2C2F-0FD3660456A0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10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031D104-9899-356D-1587-7C1EF99C6C9A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0ED4-1CC2-72A2-FB0D-CDF97D66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D3CBE-6177-1C0A-38F5-0A8CF3301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A56F8-FBBE-B6CE-DE21-2B341580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BD63-E547-C99F-1304-D900E65C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1938-ED18-74A3-C25F-DB04533A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CC2F-E827-862C-1A0E-8D6597B3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46474-B1C0-DE02-291B-734F96CC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051"/>
            <a:ext cx="10515600" cy="563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BA5BB-5C21-D3EC-5823-310BE0156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A0BC-F167-FD36-5CB3-0444F664E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F2A0E-B78E-4EEB-AE3D-6138870B992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CE35B-726B-22A6-1D20-F9982A7CA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09A0-D2E7-D9A9-2BF6-78769866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4ADA7-EEEB-4AC6-A1F5-8B557DDB70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A22F090-E788-D443-BE64-8ADBAA284539}"/>
              </a:ext>
            </a:extLst>
          </p:cNvPr>
          <p:cNvPicPr>
            <a:picLocks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029065" y="136525"/>
            <a:ext cx="1638935" cy="466725"/>
          </a:xfrm>
          <a:prstGeom prst="rect">
            <a:avLst/>
          </a:prstGeom>
        </p:spPr>
      </p:pic>
      <p:pic>
        <p:nvPicPr>
          <p:cNvPr id="8" name="Image 3" descr="A blue and white logo&#10;&#10;AI-generated content may be incorrect.">
            <a:extLst>
              <a:ext uri="{FF2B5EF4-FFF2-40B4-BE49-F238E27FC236}">
                <a16:creationId xmlns:a16="http://schemas.microsoft.com/office/drawing/2014/main" id="{4ADF9F8E-5168-4C46-4B8D-D7B1FE019706}"/>
              </a:ext>
            </a:extLst>
          </p:cNvPr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71185" y="225824"/>
            <a:ext cx="424815" cy="427355"/>
          </a:xfrm>
          <a:prstGeom prst="rect">
            <a:avLst/>
          </a:prstGeom>
        </p:spPr>
      </p:pic>
      <p:pic>
        <p:nvPicPr>
          <p:cNvPr id="9" name="Imag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8B9910C4-FA62-1AB5-B72F-7033141E7F54}"/>
              </a:ext>
            </a:extLst>
          </p:cNvPr>
          <p:cNvPicPr>
            <a:picLocks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00" y="225824"/>
            <a:ext cx="221234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540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anzitiejusta@cjmures.r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B719-BE36-8B58-FA9D-A5417D07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9072-17ED-4830-FA5D-B94985D96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1835682"/>
            <a:ext cx="6533322" cy="203395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sz="4000" b="1" kern="100" dirty="0">
                <a:solidFill>
                  <a:srgbClr val="00C57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Stadiul de implementare a Programului Tranziție Justă în județul Mureș</a:t>
            </a:r>
            <a:endParaRPr lang="en-US" sz="4000" dirty="0">
              <a:solidFill>
                <a:srgbClr val="00C57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D7175-E9FC-F80D-1A07-B41680813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39" y="5802241"/>
            <a:ext cx="9144000" cy="439344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>
                <a:solidFill>
                  <a:srgbClr val="00C578"/>
                </a:solidFill>
              </a:rPr>
              <a:t>3 iulie 2025, Târgu Mureș</a:t>
            </a:r>
          </a:p>
        </p:txBody>
      </p:sp>
      <p:pic>
        <p:nvPicPr>
          <p:cNvPr id="5" name="Picture 4" descr="A green leaf and black background&#10;&#10;AI-generated content may be incorrect.">
            <a:extLst>
              <a:ext uri="{FF2B5EF4-FFF2-40B4-BE49-F238E27FC236}">
                <a16:creationId xmlns:a16="http://schemas.microsoft.com/office/drawing/2014/main" id="{84D6D6B2-7889-DFD4-06D9-28B3A2EE5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27" y="2768437"/>
            <a:ext cx="3350260" cy="292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oster with text and images">
            <a:extLst>
              <a:ext uri="{FF2B5EF4-FFF2-40B4-BE49-F238E27FC236}">
                <a16:creationId xmlns:a16="http://schemas.microsoft.com/office/drawing/2014/main" id="{7FACFA87-67E8-34AC-63C2-68FFDC5F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1CECE0-19CF-1E47-E047-B405B16D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34"/>
            <a:ext cx="10515600" cy="616800"/>
          </a:xfrm>
        </p:spPr>
        <p:txBody>
          <a:bodyPr/>
          <a:lstStyle/>
          <a:p>
            <a:pPr algn="ctr"/>
            <a:r>
              <a:rPr lang="ro-RO" dirty="0"/>
              <a:t>Calendarul estimativ de lansare apeluri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069F25F3-C8A5-FD35-F663-89D714BA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99730"/>
              </p:ext>
            </p:extLst>
          </p:nvPr>
        </p:nvGraphicFramePr>
        <p:xfrm>
          <a:off x="732971" y="2140558"/>
          <a:ext cx="10842170" cy="441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686">
                  <a:extLst>
                    <a:ext uri="{9D8B030D-6E8A-4147-A177-3AD203B41FA5}">
                      <a16:colId xmlns:a16="http://schemas.microsoft.com/office/drawing/2014/main" val="1164086245"/>
                    </a:ext>
                  </a:extLst>
                </a:gridCol>
                <a:gridCol w="3780971">
                  <a:extLst>
                    <a:ext uri="{9D8B030D-6E8A-4147-A177-3AD203B41FA5}">
                      <a16:colId xmlns:a16="http://schemas.microsoft.com/office/drawing/2014/main" val="4024693973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8725921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89986162"/>
                    </a:ext>
                  </a:extLst>
                </a:gridCol>
                <a:gridCol w="1095827">
                  <a:extLst>
                    <a:ext uri="{9D8B030D-6E8A-4147-A177-3AD203B41FA5}">
                      <a16:colId xmlns:a16="http://schemas.microsoft.com/office/drawing/2014/main" val="4292879071"/>
                    </a:ext>
                  </a:extLst>
                </a:gridCol>
              </a:tblGrid>
              <a:tr h="902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Denumire apel 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 6 (Mureș)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Obiectivele apelului de finanțare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Buget total apel (euro)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Tipul de solicitanți eligibili / Beneficiari eligibili 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Dată ESTIMATĂ deschidere apel  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7591"/>
                  </a:ext>
                </a:extLst>
              </a:tr>
              <a:tr h="1134863"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Sprijin pentru infrastructura de afaceri  (1.D)</a:t>
                      </a:r>
                      <a:endParaRPr lang="ro-RO" sz="1600" b="1" kern="100" noProof="0" dirty="0">
                        <a:solidFill>
                          <a:srgbClr val="00454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Investiții pentru dezvoltarea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infrastructurii de afaceri pentru IMM-uri care sprijină creșterea durabilă și crearea de locuri de muncă în 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ud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Mureș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14.000.000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IMM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-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parteneriat cu instituții de învățământ s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perior, UAT-uri (județ, municipii, orașe, comune) 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AUG 2025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61282"/>
                  </a:ext>
                </a:extLst>
              </a:tr>
              <a:tr h="1205529"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Sprijin pentru întreprinderi sociale (1.C)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Sprijin 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întreprinderi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sociale pentru creșterea durabilă și crearea de locuri de muncă în 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j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ud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Mureș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5.593.583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Microîntreprindere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-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parteneriat cu instituții de învățământ sperior, UAT-uri (județ, municipii, orașe, comune) 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SEP 2025</a:t>
                      </a:r>
                      <a:endParaRPr lang="ro-RO" sz="1600" b="1" kern="100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36483"/>
                  </a:ext>
                </a:extLst>
              </a:tr>
              <a:tr h="1082051"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Sprijin pentru investiții productive în IMM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Investiții pentru dezvoltarea întreprinderilor mici și mijlocii care sprijină creșterea durabilă și crearea de locuri de muncă în 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Mureș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25.347.319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IMM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IUL/ AU</a:t>
                      </a:r>
                      <a:r>
                        <a:rPr lang="en-US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o-RO" sz="1600" b="1" kern="1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 2025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67570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CE2677CF-89C5-BDA1-5D59-9006B6698849}"/>
              </a:ext>
            </a:extLst>
          </p:cNvPr>
          <p:cNvSpPr txBox="1"/>
          <p:nvPr/>
        </p:nvSpPr>
        <p:spPr>
          <a:xfrm>
            <a:off x="2481943" y="1523758"/>
            <a:ext cx="7344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74B9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Sprijin pentru dezvoltarea mediului antreprenorial</a:t>
            </a:r>
          </a:p>
        </p:txBody>
      </p:sp>
    </p:spTree>
    <p:extLst>
      <p:ext uri="{BB962C8B-B14F-4D97-AF65-F5344CB8AC3E}">
        <p14:creationId xmlns:p14="http://schemas.microsoft.com/office/powerpoint/2010/main" val="30252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9DE0B2-4921-DA70-6115-E4C6047B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61" y="862504"/>
            <a:ext cx="10515600" cy="616800"/>
          </a:xfrm>
        </p:spPr>
        <p:txBody>
          <a:bodyPr/>
          <a:lstStyle/>
          <a:p>
            <a:pPr algn="ctr"/>
            <a:r>
              <a:rPr lang="ro-RO" dirty="0"/>
              <a:t>Calendarul estimativ de lansare apeluri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62661682-ECA5-94C1-DB7B-201ECD653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53394"/>
              </p:ext>
            </p:extLst>
          </p:nvPr>
        </p:nvGraphicFramePr>
        <p:xfrm>
          <a:off x="527050" y="2088888"/>
          <a:ext cx="11137900" cy="4324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470">
                  <a:extLst>
                    <a:ext uri="{9D8B030D-6E8A-4147-A177-3AD203B41FA5}">
                      <a16:colId xmlns:a16="http://schemas.microsoft.com/office/drawing/2014/main" val="418227325"/>
                    </a:ext>
                  </a:extLst>
                </a:gridCol>
                <a:gridCol w="3923030">
                  <a:extLst>
                    <a:ext uri="{9D8B030D-6E8A-4147-A177-3AD203B41FA5}">
                      <a16:colId xmlns:a16="http://schemas.microsoft.com/office/drawing/2014/main" val="326254439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87295719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7356570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2380589"/>
                    </a:ext>
                  </a:extLst>
                </a:gridCol>
              </a:tblGrid>
              <a:tr h="1069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Denumire apel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 6 (</a:t>
                      </a:r>
                      <a:r>
                        <a:rPr lang="ro-RO" sz="1700" b="1" kern="100" dirty="0" err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Mures</a:t>
                      </a: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)</a:t>
                      </a:r>
                      <a:endParaRPr lang="ro-RO" sz="17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Obiectivele apelului de finanțare</a:t>
                      </a:r>
                      <a:endParaRPr lang="ro-RO" sz="17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Buget total apel (euro)</a:t>
                      </a:r>
                      <a:endParaRPr lang="ro-RO" sz="17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Tipul de solicitanți eligibili / Beneficiari eligibili </a:t>
                      </a:r>
                      <a:endParaRPr lang="ro-RO" sz="17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Dată ESTIMATĂ deschidere apel  </a:t>
                      </a:r>
                      <a:endParaRPr lang="ro-RO" sz="17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31217"/>
                  </a:ext>
                </a:extLst>
              </a:tr>
              <a:tr h="802676"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Formare profesională - alți furnizori acreditați (2.B)</a:t>
                      </a:r>
                      <a:endParaRPr lang="ro-RO" sz="1700" b="1" kern="100" dirty="0">
                        <a:solidFill>
                          <a:srgbClr val="00454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Sprijin pentru modernizarea și consolidarea instituțiilor și serviciilor pieței forței de muncă 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8.008.438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IMM, ONG, alte instituții publice/private 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</a:t>
                      </a:r>
                      <a:r>
                        <a:rPr lang="en-US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</a:t>
                      </a: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2025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52892"/>
                  </a:ext>
                </a:extLst>
              </a:tr>
              <a:tr h="1336485"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Menținerea forței de muncă înalt calificate  (2.C)</a:t>
                      </a:r>
                      <a:endParaRPr lang="ro-RO" sz="1700" b="1" kern="100" dirty="0">
                        <a:solidFill>
                          <a:srgbClr val="00454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Măsuri de stimulare a angajatorilor pentru a reține forța de muncă înalt calificată pentru dezvoltarea domeniilor prioritare conform planurilor teritoriale de tranziție justă.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3.432.188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întreprinderi/</a:t>
                      </a: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it-IT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parteneriat cu furnizori de formare acreditați 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</a:t>
                      </a:r>
                      <a:r>
                        <a:rPr lang="en-US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</a:t>
                      </a: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2025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80655"/>
                  </a:ext>
                </a:extLst>
              </a:tr>
              <a:tr h="1115871"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Dezvoltarea și dotarea centrelor de formare profesională  (2.D)</a:t>
                      </a:r>
                      <a:endParaRPr lang="ro-RO" sz="1700" b="1" kern="100" dirty="0">
                        <a:solidFill>
                          <a:srgbClr val="00454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Sprijin pentru dezvoltarea și dotarea centrelor de formare profesională 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9.990.540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AJOFM 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AUG</a:t>
                      </a:r>
                      <a:r>
                        <a:rPr lang="en-US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ro-RO" sz="17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2025</a:t>
                      </a:r>
                      <a:endParaRPr lang="ro-RO" sz="17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33450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6BDF4EDB-1751-6556-ED23-A456C4FF7516}"/>
              </a:ext>
            </a:extLst>
          </p:cNvPr>
          <p:cNvSpPr txBox="1"/>
          <p:nvPr/>
        </p:nvSpPr>
        <p:spPr>
          <a:xfrm>
            <a:off x="3048630" y="1479304"/>
            <a:ext cx="609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74B9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Sprijin pentru tranziția forței de muncă</a:t>
            </a:r>
          </a:p>
        </p:txBody>
      </p:sp>
    </p:spTree>
    <p:extLst>
      <p:ext uri="{BB962C8B-B14F-4D97-AF65-F5344CB8AC3E}">
        <p14:creationId xmlns:p14="http://schemas.microsoft.com/office/powerpoint/2010/main" val="376860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733ED6-5878-5E91-B831-31170D9C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037"/>
            <a:ext cx="10515600" cy="616800"/>
          </a:xfrm>
        </p:spPr>
        <p:txBody>
          <a:bodyPr/>
          <a:lstStyle/>
          <a:p>
            <a:pPr algn="ctr"/>
            <a:r>
              <a:rPr lang="ro-RO" dirty="0"/>
              <a:t>Calendarul estimativ de lansare apeluri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096C220B-96DE-5D33-F8FF-544706CF1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624023"/>
              </p:ext>
            </p:extLst>
          </p:nvPr>
        </p:nvGraphicFramePr>
        <p:xfrm>
          <a:off x="497306" y="1921055"/>
          <a:ext cx="11197388" cy="4640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263">
                  <a:extLst>
                    <a:ext uri="{9D8B030D-6E8A-4147-A177-3AD203B41FA5}">
                      <a16:colId xmlns:a16="http://schemas.microsoft.com/office/drawing/2014/main" val="3720966249"/>
                    </a:ext>
                  </a:extLst>
                </a:gridCol>
                <a:gridCol w="4474707">
                  <a:extLst>
                    <a:ext uri="{9D8B030D-6E8A-4147-A177-3AD203B41FA5}">
                      <a16:colId xmlns:a16="http://schemas.microsoft.com/office/drawing/2014/main" val="1046457152"/>
                    </a:ext>
                  </a:extLst>
                </a:gridCol>
                <a:gridCol w="1127515">
                  <a:extLst>
                    <a:ext uri="{9D8B030D-6E8A-4147-A177-3AD203B41FA5}">
                      <a16:colId xmlns:a16="http://schemas.microsoft.com/office/drawing/2014/main" val="425390695"/>
                    </a:ext>
                  </a:extLst>
                </a:gridCol>
                <a:gridCol w="2345749">
                  <a:extLst>
                    <a:ext uri="{9D8B030D-6E8A-4147-A177-3AD203B41FA5}">
                      <a16:colId xmlns:a16="http://schemas.microsoft.com/office/drawing/2014/main" val="2029099051"/>
                    </a:ext>
                  </a:extLst>
                </a:gridCol>
                <a:gridCol w="1244154">
                  <a:extLst>
                    <a:ext uri="{9D8B030D-6E8A-4147-A177-3AD203B41FA5}">
                      <a16:colId xmlns:a16="http://schemas.microsoft.com/office/drawing/2014/main" val="1167516565"/>
                    </a:ext>
                  </a:extLst>
                </a:gridCol>
              </a:tblGrid>
              <a:tr h="874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Denumire apel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 6 (Mureș)</a:t>
                      </a:r>
                      <a:endParaRPr lang="ro-RO" sz="16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Obiectivele apelului de finanțare</a:t>
                      </a:r>
                      <a:endParaRPr lang="ro-RO" sz="16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Buget total apel (euro)</a:t>
                      </a:r>
                      <a:endParaRPr lang="ro-RO" sz="16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Tipul de solicitanți eligibili / Beneficiari eligibili </a:t>
                      </a:r>
                      <a:endParaRPr lang="ro-RO" sz="16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Dată ESTIMATĂ deschidere apel  </a:t>
                      </a:r>
                      <a:endParaRPr lang="ro-RO" sz="1600" b="1" kern="1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46345"/>
                  </a:ext>
                </a:extLst>
              </a:tr>
              <a:tr h="1118847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Capacit</a:t>
                      </a:r>
                      <a:r>
                        <a:rPr lang="ro-RO" sz="16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ăți</a:t>
                      </a: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de produc</a:t>
                      </a:r>
                      <a:r>
                        <a:rPr lang="ro-RO" sz="16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ț</a:t>
                      </a: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ie, transport </a:t>
                      </a:r>
                      <a:r>
                        <a:rPr lang="ro-RO" sz="1600" b="1" kern="10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ș</a:t>
                      </a: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i stocare de energie RES - clădiri publice (3.B)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Sprijin pentru dezvoltarea de capacități de mici dimensiuni de producție, transport si stocare de energie RES pentru consum propriu a clădirilor publice în care funcționează școli, spitale, servicii sociale 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24.440.000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UAT-uri (județ, municipii, orașe, comune) 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NOV 2025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91230"/>
                  </a:ext>
                </a:extLst>
              </a:tr>
              <a:tr h="1118847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Energie regenerabilă pentru gospodării (3.A)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Sprijin pentru instalarea panourilor fotovoltaice/fototermice la nivel de gospodărie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31.300.725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UAT-uri (județ, municipii, orașe, comune)</a:t>
                      </a:r>
                      <a:r>
                        <a:rPr lang="en-US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; </a:t>
                      </a:r>
                    </a:p>
                    <a:p>
                      <a:pPr marL="635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Persoane fizice - gospodării individuale 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NOV 2025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38372"/>
                  </a:ext>
                </a:extLst>
              </a:tr>
              <a:tr h="1118847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Transport public (3.C) </a:t>
                      </a: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Dezvoltarea transportului verde prin achiziția de vehicule nepoluante și de stații de încărcare necesare pentru servicii de transport public care să faciliteze accesul la formare profesională și oportunități de angajare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9.595.600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UAT-uri (județ, municipii, orașe, comune) 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NOV 2025</a:t>
                      </a:r>
                      <a:endParaRPr lang="ro-RO" sz="1600" b="1" kern="10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61344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0B34B871-A5F4-C8DE-F3E7-7EE7342118D8}"/>
              </a:ext>
            </a:extLst>
          </p:cNvPr>
          <p:cNvSpPr txBox="1"/>
          <p:nvPr/>
        </p:nvSpPr>
        <p:spPr>
          <a:xfrm>
            <a:off x="1107281" y="1327674"/>
            <a:ext cx="9977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C5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Sprijin în domeniul energiei verde accesibile și mobilitate nepoluantă</a:t>
            </a:r>
          </a:p>
        </p:txBody>
      </p:sp>
    </p:spTree>
    <p:extLst>
      <p:ext uri="{BB962C8B-B14F-4D97-AF65-F5344CB8AC3E}">
        <p14:creationId xmlns:p14="http://schemas.microsoft.com/office/powerpoint/2010/main" val="41856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A88E1-65A8-62D4-0620-9E02366B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FA29B2-A779-FA0E-B710-AF8986B8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99" y="913593"/>
            <a:ext cx="10515600" cy="616800"/>
          </a:xfrm>
        </p:spPr>
        <p:txBody>
          <a:bodyPr/>
          <a:lstStyle/>
          <a:p>
            <a:pPr algn="ctr"/>
            <a:r>
              <a:rPr lang="ro-RO" dirty="0"/>
              <a:t>Calendarul estimativ de lansare apeluri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80E34A9F-D259-178D-2EFF-6CB4D7205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07870"/>
              </p:ext>
            </p:extLst>
          </p:nvPr>
        </p:nvGraphicFramePr>
        <p:xfrm>
          <a:off x="601900" y="1973730"/>
          <a:ext cx="11108838" cy="2759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699">
                  <a:extLst>
                    <a:ext uri="{9D8B030D-6E8A-4147-A177-3AD203B41FA5}">
                      <a16:colId xmlns:a16="http://schemas.microsoft.com/office/drawing/2014/main" val="3720966249"/>
                    </a:ext>
                  </a:extLst>
                </a:gridCol>
                <a:gridCol w="1323362">
                  <a:extLst>
                    <a:ext uri="{9D8B030D-6E8A-4147-A177-3AD203B41FA5}">
                      <a16:colId xmlns:a16="http://schemas.microsoft.com/office/drawing/2014/main" val="425390695"/>
                    </a:ext>
                  </a:extLst>
                </a:gridCol>
                <a:gridCol w="3278127">
                  <a:extLst>
                    <a:ext uri="{9D8B030D-6E8A-4147-A177-3AD203B41FA5}">
                      <a16:colId xmlns:a16="http://schemas.microsoft.com/office/drawing/2014/main" val="2029099051"/>
                    </a:ext>
                  </a:extLst>
                </a:gridCol>
                <a:gridCol w="1379650">
                  <a:extLst>
                    <a:ext uri="{9D8B030D-6E8A-4147-A177-3AD203B41FA5}">
                      <a16:colId xmlns:a16="http://schemas.microsoft.com/office/drawing/2014/main" val="1167516565"/>
                    </a:ext>
                  </a:extLst>
                </a:gridCol>
              </a:tblGrid>
              <a:tr h="1033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Denumire apel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(Apel pentru toate cele 6 județe eligibile în PTJ)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Buget total apel (euro)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Tipul de solicitanți eligibili / Beneficiari eligibili 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Dată ESTIMATĂ deschidere apel  </a:t>
                      </a:r>
                      <a:endParaRPr lang="ro-RO" sz="1600" b="1" kern="100" noProof="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46345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63500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Dezvoltarea întreprinderilor și antreprenoriatului care contribuie la obiectivele platformei STEP (cu accent pe IMM-uri)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o-RO" sz="1600" b="1" i="0" u="none" strike="noStrike" noProof="0" dirty="0">
                        <a:solidFill>
                          <a:srgbClr val="00454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188,731,176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IMM/întreprinderi de tip spin-off și spin-out, </a:t>
                      </a:r>
                      <a:r>
                        <a:rPr lang="ro-RO" sz="1600" b="1" i="0" u="none" strike="noStrike" kern="12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start-up-uri, parteneriate instituții publice </a:t>
                      </a:r>
                      <a:r>
                        <a:rPr lang="ro-RO" sz="1600" b="1" i="0" u="none" strike="noStrike" kern="120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ș</a:t>
                      </a:r>
                      <a:r>
                        <a:rPr lang="ro-RO" sz="1600" b="1" i="0" u="none" strike="noStrike" kern="1200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i/sau private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-635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C578"/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IUL/ AUG  2025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91230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63500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454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Investiții pentru reducerea substanțială a emisiilor ETS care contribuie la obiectivele platformei STEP (accent pe întreprinderile mari preidentificate în PTJ)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124,595,879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Întreprinderi mari (predefinite).</a:t>
                      </a:r>
                      <a:endParaRPr lang="en-US" sz="1600" b="1" i="0" u="none" strike="noStrike" noProof="0" dirty="0">
                        <a:solidFill>
                          <a:srgbClr val="00C578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În jud</a:t>
                      </a:r>
                      <a:r>
                        <a:rPr lang="en-US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ro-RO" sz="1600" b="1" i="0" u="none" strike="noStrike" noProof="0" dirty="0">
                          <a:solidFill>
                            <a:srgbClr val="00C578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Mureș: AZOMUREȘ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C578"/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IUL/ AUG  2025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38372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02392B98-D29C-7B08-F8D0-31272BF26DF3}"/>
              </a:ext>
            </a:extLst>
          </p:cNvPr>
          <p:cNvSpPr txBox="1"/>
          <p:nvPr/>
        </p:nvSpPr>
        <p:spPr>
          <a:xfrm>
            <a:off x="1179440" y="1437750"/>
            <a:ext cx="9833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noProof="0" dirty="0">
                <a:solidFill>
                  <a:srgbClr val="00C5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Sprijinirea investițiilor care contribuie la obiectivele platformei STEP</a:t>
            </a:r>
            <a:endParaRPr lang="ro-RO" b="1" dirty="0">
              <a:highlight>
                <a:srgbClr val="FFFF00"/>
              </a:highlight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A546EA2-AD92-CCB4-AF2C-B8D7BE732B80}"/>
              </a:ext>
            </a:extLst>
          </p:cNvPr>
          <p:cNvSpPr txBox="1"/>
          <p:nvPr/>
        </p:nvSpPr>
        <p:spPr>
          <a:xfrm>
            <a:off x="601899" y="4919008"/>
            <a:ext cx="11108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o-RO" sz="2000" b="1" kern="100" dirty="0">
                <a:solidFill>
                  <a:srgbClr val="00454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Obiectiv platform</a:t>
            </a:r>
            <a:r>
              <a:rPr lang="ro-RO" sz="2000" b="1" kern="100" dirty="0">
                <a:solidFill>
                  <a:srgbClr val="00454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ă</a:t>
            </a:r>
            <a:r>
              <a:rPr lang="ro-RO" sz="2000" b="1" kern="100" dirty="0">
                <a:solidFill>
                  <a:srgbClr val="00454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STEP</a:t>
            </a: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= de a sprijini dezvoltarea și fabricarea tehnologiilor critice în domeniile: </a:t>
            </a:r>
          </a:p>
          <a:p>
            <a:pPr marL="342900" lvl="0" indent="-342900" algn="just">
              <a:buClr>
                <a:srgbClr val="004540"/>
              </a:buClr>
              <a:buFont typeface="Wingdings" panose="05000000000000000000" pitchFamily="2" charset="2"/>
              <a:buChar char="§"/>
            </a:pP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Tehnologii digitale și inovarea în domeniul tehnologiei profunde; </a:t>
            </a:r>
          </a:p>
          <a:p>
            <a:pPr marL="342900" lvl="0" indent="-342900" algn="just">
              <a:buClr>
                <a:srgbClr val="004540"/>
              </a:buClr>
              <a:buFont typeface="Wingdings" panose="05000000000000000000" pitchFamily="2" charset="2"/>
              <a:buChar char="§"/>
            </a:pP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Tehnologii curate și eficiente d</a:t>
            </a:r>
            <a:r>
              <a:rPr lang="en-US" sz="2000" kern="1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pdv</a:t>
            </a: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al utilizării resurselor, inclusiv tehnologii cu zero emisii nete</a:t>
            </a:r>
          </a:p>
          <a:p>
            <a:pPr marL="342900" lvl="0" indent="-342900" algn="just">
              <a:buClr>
                <a:srgbClr val="004540"/>
              </a:buClr>
              <a:buFont typeface="Wingdings" panose="05000000000000000000" pitchFamily="2" charset="2"/>
              <a:buChar char="§"/>
            </a:pP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Biotehnologii, inclusiv medicamente incluse în lista </a:t>
            </a:r>
            <a:r>
              <a:rPr lang="en-US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UE</a:t>
            </a:r>
            <a:r>
              <a:rPr lang="ro-RO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de medicamente critice și componentele acestora</a:t>
            </a:r>
          </a:p>
        </p:txBody>
      </p:sp>
    </p:spTree>
    <p:extLst>
      <p:ext uri="{BB962C8B-B14F-4D97-AF65-F5344CB8AC3E}">
        <p14:creationId xmlns:p14="http://schemas.microsoft.com/office/powerpoint/2010/main" val="122137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84FA3B-047D-F387-5911-C93E83CA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485"/>
            <a:ext cx="12192000" cy="6894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CB6B67-0E88-83B7-A382-836631913342}"/>
              </a:ext>
            </a:extLst>
          </p:cNvPr>
          <p:cNvSpPr txBox="1"/>
          <p:nvPr/>
        </p:nvSpPr>
        <p:spPr>
          <a:xfrm>
            <a:off x="5208104" y="1859340"/>
            <a:ext cx="5936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Consiliul Județean Mureș  </a:t>
            </a:r>
          </a:p>
          <a:p>
            <a:pPr algn="r"/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Compartimentul Tranziție Justă</a:t>
            </a:r>
          </a:p>
          <a:p>
            <a:pPr algn="r"/>
            <a:endParaRPr lang="ro-RO" sz="2400" b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endParaRPr lang="ro-RO" sz="2400" b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E-mail: </a:t>
            </a:r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tranzitiejusta@cjmures.ro</a:t>
            </a:r>
            <a:endParaRPr lang="ro-RO" sz="2400" b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Telefon: 0265-263.211, interior 1301</a:t>
            </a:r>
          </a:p>
          <a:p>
            <a:pPr algn="r"/>
            <a:endParaRPr lang="ro-RO" sz="2400" b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ro-RO" sz="2400" b="1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www.cjmures.ro</a:t>
            </a:r>
          </a:p>
          <a:p>
            <a:pPr algn="r"/>
            <a:endParaRPr lang="ro-RO" sz="2400" b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A green and white advertisement&#10;&#10;AI-generated content may be incorrect.">
            <a:extLst>
              <a:ext uri="{FF2B5EF4-FFF2-40B4-BE49-F238E27FC236}">
                <a16:creationId xmlns:a16="http://schemas.microsoft.com/office/drawing/2014/main" id="{91DA28ED-F89E-1801-BCA4-37E42888A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34ED-58CB-169B-7367-2769D0BB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76" y="1103276"/>
            <a:ext cx="10877550" cy="792716"/>
          </a:xfrm>
        </p:spPr>
        <p:txBody>
          <a:bodyPr anchor="ctr">
            <a:normAutofit/>
          </a:bodyPr>
          <a:lstStyle/>
          <a:p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D513-582B-D554-9595-BC2E8A516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71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o-RO" b="1" kern="100" noProof="0" dirty="0"/>
              <a:t>Stadiu apeluri de proiecte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o-RO" b="1" kern="100" noProof="0" dirty="0"/>
              <a:t>Cereri de finanțare depuse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o-RO" b="1" kern="100" noProof="0" dirty="0"/>
              <a:t>Contracte de finanțare semnate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o-RO" b="1" kern="100" noProof="0" dirty="0"/>
              <a:t>Calendarul estimativ de lansare a apelurilor</a:t>
            </a:r>
          </a:p>
        </p:txBody>
      </p:sp>
      <p:pic>
        <p:nvPicPr>
          <p:cNvPr id="7" name="Picture 6" descr="A green circle with buildings and trees around it&#10;&#10;AI-generated content may be incorrect.">
            <a:extLst>
              <a:ext uri="{FF2B5EF4-FFF2-40B4-BE49-F238E27FC236}">
                <a16:creationId xmlns:a16="http://schemas.microsoft.com/office/drawing/2014/main" id="{03B2136D-8AC2-6EFA-3913-9BB271AA4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8" r="2" b="13364"/>
          <a:stretch>
            <a:fillRect/>
          </a:stretch>
        </p:blipFill>
        <p:spPr>
          <a:xfrm>
            <a:off x="6172202" y="1045362"/>
            <a:ext cx="5676900" cy="4767275"/>
          </a:xfrm>
          <a:prstGeom prst="rect">
            <a:avLst/>
          </a:prstGeom>
          <a:noFill/>
        </p:spPr>
      </p:pic>
      <p:pic>
        <p:nvPicPr>
          <p:cNvPr id="13" name="Picture 12" descr="A green leaf in a square">
            <a:extLst>
              <a:ext uri="{FF2B5EF4-FFF2-40B4-BE49-F238E27FC236}">
                <a16:creationId xmlns:a16="http://schemas.microsoft.com/office/drawing/2014/main" id="{455A49B2-EED7-90BA-D296-12CD857A2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78075"/>
            <a:ext cx="868757" cy="868757"/>
          </a:xfrm>
          <a:prstGeom prst="rect">
            <a:avLst/>
          </a:prstGeom>
        </p:spPr>
      </p:pic>
      <p:pic>
        <p:nvPicPr>
          <p:cNvPr id="14" name="Picture 13" descr="A green leaf in a square">
            <a:extLst>
              <a:ext uri="{FF2B5EF4-FFF2-40B4-BE49-F238E27FC236}">
                <a16:creationId xmlns:a16="http://schemas.microsoft.com/office/drawing/2014/main" id="{F0C1E7C8-528F-0331-7209-9AFA2D34D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7" y="2969478"/>
            <a:ext cx="868757" cy="868757"/>
          </a:xfrm>
          <a:prstGeom prst="rect">
            <a:avLst/>
          </a:prstGeom>
        </p:spPr>
      </p:pic>
      <p:pic>
        <p:nvPicPr>
          <p:cNvPr id="15" name="Picture 14" descr="A green leaf in a square">
            <a:extLst>
              <a:ext uri="{FF2B5EF4-FFF2-40B4-BE49-F238E27FC236}">
                <a16:creationId xmlns:a16="http://schemas.microsoft.com/office/drawing/2014/main" id="{F654C74F-F124-6594-231C-327D943A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3611169"/>
            <a:ext cx="868757" cy="868757"/>
          </a:xfrm>
          <a:prstGeom prst="rect">
            <a:avLst/>
          </a:prstGeom>
        </p:spPr>
      </p:pic>
      <p:pic>
        <p:nvPicPr>
          <p:cNvPr id="16" name="Picture 15" descr="A green leaf in a square">
            <a:extLst>
              <a:ext uri="{FF2B5EF4-FFF2-40B4-BE49-F238E27FC236}">
                <a16:creationId xmlns:a16="http://schemas.microsoft.com/office/drawing/2014/main" id="{CBF2F366-B8F9-FA32-8206-29AE2F1DC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8" y="4202572"/>
            <a:ext cx="868757" cy="8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1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7" y="1316774"/>
            <a:ext cx="4381500" cy="616800"/>
          </a:xfrm>
        </p:spPr>
        <p:txBody>
          <a:bodyPr/>
          <a:lstStyle/>
          <a:p>
            <a:r>
              <a:rPr dirty="0"/>
              <a:t>Context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o-RO" noProof="0" dirty="0"/>
          </a:p>
          <a:p>
            <a:pPr>
              <a:lnSpc>
                <a:spcPct val="110000"/>
              </a:lnSpc>
            </a:pPr>
            <a:r>
              <a:rPr lang="ro-RO" noProof="0" dirty="0"/>
              <a:t>Județul </a:t>
            </a:r>
            <a:r>
              <a:rPr lang="ro-RO" b="1" noProof="0" dirty="0"/>
              <a:t>Mureș</a:t>
            </a:r>
            <a:r>
              <a:rPr lang="ro-RO" noProof="0" dirty="0"/>
              <a:t> – unul dintre cele 6 județe eligibile PTJ 2021–2027</a:t>
            </a:r>
          </a:p>
          <a:p>
            <a:pPr>
              <a:lnSpc>
                <a:spcPct val="110000"/>
              </a:lnSpc>
            </a:pPr>
            <a:endParaRPr lang="ro-RO" noProof="0" dirty="0"/>
          </a:p>
          <a:p>
            <a:pPr>
              <a:lnSpc>
                <a:spcPct val="110000"/>
              </a:lnSpc>
            </a:pPr>
            <a:r>
              <a:rPr lang="ro-RO" noProof="0" dirty="0"/>
              <a:t>Alocare totală </a:t>
            </a:r>
            <a:r>
              <a:rPr lang="ro-RO" b="1" noProof="0" dirty="0"/>
              <a:t>PTJ</a:t>
            </a:r>
            <a:r>
              <a:rPr lang="ro-RO" noProof="0" dirty="0"/>
              <a:t> România: 2,53 miliarde EUR</a:t>
            </a:r>
          </a:p>
          <a:p>
            <a:pPr>
              <a:lnSpc>
                <a:spcPct val="110000"/>
              </a:lnSpc>
            </a:pPr>
            <a:endParaRPr lang="ro-RO" noProof="0" dirty="0"/>
          </a:p>
          <a:p>
            <a:pPr>
              <a:lnSpc>
                <a:spcPct val="110000"/>
              </a:lnSpc>
            </a:pPr>
            <a:r>
              <a:rPr lang="ro-RO" noProof="0" dirty="0"/>
              <a:t>Buget județul </a:t>
            </a:r>
            <a:r>
              <a:rPr lang="ro-RO" b="1" noProof="0" dirty="0"/>
              <a:t>Mureș</a:t>
            </a:r>
            <a:r>
              <a:rPr lang="ro-RO" noProof="0" dirty="0"/>
              <a:t> (Prioritatea 6): 277.032.659 EUR (include contribuția națională)</a:t>
            </a:r>
          </a:p>
          <a:p>
            <a:pPr>
              <a:lnSpc>
                <a:spcPct val="110000"/>
              </a:lnSpc>
            </a:pPr>
            <a:endParaRPr lang="ro-RO" noProof="0" dirty="0"/>
          </a:p>
          <a:p>
            <a:pPr>
              <a:lnSpc>
                <a:spcPct val="110000"/>
              </a:lnSpc>
            </a:pPr>
            <a:r>
              <a:rPr lang="ro-RO" b="1" noProof="0" dirty="0"/>
              <a:t>Scop</a:t>
            </a:r>
            <a:r>
              <a:rPr lang="ro-RO" noProof="0" dirty="0"/>
              <a:t>: Atenuarea impactului tranziției spre neutralitate climatică</a:t>
            </a:r>
          </a:p>
        </p:txBody>
      </p:sp>
      <p:pic>
        <p:nvPicPr>
          <p:cNvPr id="4" name="Picture 3" descr="A green leaf in a square">
            <a:extLst>
              <a:ext uri="{FF2B5EF4-FFF2-40B4-BE49-F238E27FC236}">
                <a16:creationId xmlns:a16="http://schemas.microsoft.com/office/drawing/2014/main" id="{9C5E211A-455A-83F5-4C7E-0C2B5430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0937"/>
            <a:ext cx="1565275" cy="1565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772" y="1044860"/>
            <a:ext cx="10515600" cy="616800"/>
          </a:xfrm>
        </p:spPr>
        <p:txBody>
          <a:bodyPr/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Apel lansat (stadiu: închis)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771" y="2716214"/>
            <a:ext cx="9379856" cy="295405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effectLst/>
              </a:rPr>
              <a:t>Perioadă </a:t>
            </a:r>
            <a:r>
              <a:rPr lang="en-US" sz="2000" b="1" noProof="0" dirty="0">
                <a:effectLst/>
              </a:rPr>
              <a:t>d</a:t>
            </a:r>
            <a:r>
              <a:rPr lang="ro-RO" sz="2000" b="1" noProof="0" dirty="0">
                <a:effectLst/>
              </a:rPr>
              <a:t>epunere</a:t>
            </a:r>
            <a:r>
              <a:rPr lang="ro-RO" sz="2000" noProof="0" dirty="0">
                <a:effectLst/>
              </a:rPr>
              <a:t>: </a:t>
            </a:r>
            <a:r>
              <a:rPr lang="en-US" sz="2000" noProof="0" dirty="0">
                <a:effectLst/>
              </a:rPr>
              <a:t>		</a:t>
            </a:r>
            <a:r>
              <a:rPr lang="ro-RO" sz="2000" noProof="0" dirty="0">
                <a:effectLst/>
              </a:rPr>
              <a:t>20.12.2023 - 20.05.2024</a:t>
            </a:r>
            <a:endParaRPr lang="en-US" sz="20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effectLst/>
              </a:rPr>
              <a:t>Buget alocat</a:t>
            </a:r>
            <a:r>
              <a:rPr lang="ro-RO" sz="2000" noProof="0" dirty="0">
                <a:effectLst/>
              </a:rPr>
              <a:t>:</a:t>
            </a:r>
            <a:r>
              <a:rPr lang="ro-RO" sz="2000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			</a:t>
            </a:r>
            <a:r>
              <a:rPr lang="ro-RO" sz="2000" noProof="0" dirty="0">
                <a:solidFill>
                  <a:srgbClr val="252525"/>
                </a:solidFill>
                <a:effectLst/>
                <a:cs typeface="Times New Roman" panose="02020603050405020304" pitchFamily="18" charset="0"/>
              </a:rPr>
              <a:t>83.903.737 euro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Solicitanți eligibili</a:t>
            </a:r>
            <a:r>
              <a:rPr lang="ro-RO" sz="2000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: </a:t>
            </a:r>
            <a:r>
              <a:rPr lang="en-US" sz="2000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		</a:t>
            </a:r>
            <a:r>
              <a:rPr lang="ro-RO" sz="2000" noProof="0" dirty="0">
                <a:solidFill>
                  <a:srgbClr val="252525"/>
                </a:solidFill>
                <a:cs typeface="Times New Roman" panose="02020603050405020304" pitchFamily="18" charset="0"/>
              </a:rPr>
              <a:t>microîntreprinderi și IMM</a:t>
            </a:r>
            <a:endParaRPr lang="ro-RO" sz="2000" noProof="0" dirty="0">
              <a:solidFill>
                <a:srgbClr val="252525"/>
              </a:solidFill>
              <a:effectLst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effectLst/>
              </a:rPr>
              <a:t>N</a:t>
            </a:r>
            <a:r>
              <a:rPr lang="en-US" sz="2000" b="1" noProof="0" dirty="0">
                <a:effectLst/>
              </a:rPr>
              <a:t>r.</a:t>
            </a:r>
            <a:r>
              <a:rPr lang="ro-RO" sz="2000" b="1" noProof="0" dirty="0">
                <a:effectLst/>
              </a:rPr>
              <a:t> proiecte depuse</a:t>
            </a:r>
            <a:r>
              <a:rPr lang="ro-RO" sz="2000" noProof="0" dirty="0">
                <a:effectLst/>
              </a:rPr>
              <a:t>: </a:t>
            </a:r>
            <a:r>
              <a:rPr lang="en-US" sz="2000" noProof="0" dirty="0">
                <a:effectLst/>
              </a:rPr>
              <a:t>		</a:t>
            </a:r>
            <a:r>
              <a:rPr lang="ro-RO" sz="2000" noProof="0" dirty="0">
                <a:effectLst/>
              </a:rPr>
              <a:t>87</a:t>
            </a:r>
            <a:endParaRPr lang="en-US" sz="2000" b="1" noProof="0" dirty="0">
              <a:effectLst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noProof="0" dirty="0">
                <a:effectLst/>
              </a:rPr>
              <a:t>V</a:t>
            </a:r>
            <a:r>
              <a:rPr lang="ro-RO" sz="2000" b="1" noProof="0" dirty="0">
                <a:effectLst/>
              </a:rPr>
              <a:t>al</a:t>
            </a:r>
            <a:r>
              <a:rPr lang="en-US" sz="2000" b="1" noProof="0" dirty="0">
                <a:effectLst/>
              </a:rPr>
              <a:t>.</a:t>
            </a:r>
            <a:r>
              <a:rPr lang="ro-RO" sz="2000" b="1" noProof="0" dirty="0">
                <a:effectLst/>
              </a:rPr>
              <a:t> totală</a:t>
            </a:r>
            <a:r>
              <a:rPr lang="ro-RO" sz="2000" noProof="0" dirty="0">
                <a:effectLst/>
              </a:rPr>
              <a:t>: </a:t>
            </a:r>
            <a:r>
              <a:rPr lang="en-US" sz="2000" noProof="0" dirty="0">
                <a:effectLst/>
              </a:rPr>
              <a:t>			</a:t>
            </a:r>
            <a:r>
              <a:rPr lang="ro-RO" sz="2000" noProof="0" dirty="0">
                <a:effectLst/>
              </a:rPr>
              <a:t>281.774.822 EUR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/>
              <a:t>Val</a:t>
            </a:r>
            <a:r>
              <a:rPr lang="en-US" sz="2000" b="1" noProof="0" dirty="0"/>
              <a:t>. </a:t>
            </a:r>
            <a:r>
              <a:rPr lang="ro-RO" sz="2000" b="1" noProof="0" dirty="0"/>
              <a:t>solicitată (FTJ+BS)</a:t>
            </a:r>
            <a:r>
              <a:rPr lang="ro-RO" sz="2000" noProof="0" dirty="0"/>
              <a:t>: </a:t>
            </a:r>
            <a:r>
              <a:rPr lang="en-US" sz="2000" noProof="0" dirty="0"/>
              <a:t>		</a:t>
            </a:r>
            <a:r>
              <a:rPr lang="ro-RO" sz="2000" noProof="0" dirty="0"/>
              <a:t>165.635.460 EUR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/>
              <a:t>N</a:t>
            </a:r>
            <a:r>
              <a:rPr lang="en-US" sz="2000" b="1" noProof="0" dirty="0"/>
              <a:t>r.</a:t>
            </a:r>
            <a:r>
              <a:rPr lang="ro-RO" sz="2000" b="1" noProof="0" dirty="0"/>
              <a:t> contracte semnate</a:t>
            </a:r>
            <a:r>
              <a:rPr lang="ro-RO" sz="2000" noProof="0" dirty="0"/>
              <a:t>: </a:t>
            </a:r>
            <a:r>
              <a:rPr lang="en-US" sz="2000" noProof="0" dirty="0"/>
              <a:t>		</a:t>
            </a:r>
            <a:r>
              <a:rPr lang="ro-RO" sz="2000" b="1" noProof="0" dirty="0"/>
              <a:t>38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effectLst/>
              </a:rPr>
              <a:t>Val</a:t>
            </a:r>
            <a:r>
              <a:rPr lang="en-US" sz="2000" b="1" noProof="0" dirty="0">
                <a:effectLst/>
              </a:rPr>
              <a:t>. </a:t>
            </a:r>
            <a:r>
              <a:rPr lang="ro-RO" sz="2000" b="1" noProof="0" dirty="0">
                <a:effectLst/>
              </a:rPr>
              <a:t>totală contracte semnate</a:t>
            </a:r>
            <a:r>
              <a:rPr lang="ro-RO" sz="2000" noProof="0" dirty="0">
                <a:effectLst/>
              </a:rPr>
              <a:t>: </a:t>
            </a:r>
            <a:r>
              <a:rPr lang="en-US" sz="2000" noProof="0" dirty="0">
                <a:effectLst/>
              </a:rPr>
              <a:t>	</a:t>
            </a:r>
            <a:r>
              <a:rPr lang="ro-RO" sz="2000" noProof="0" dirty="0">
                <a:effectLst/>
              </a:rPr>
              <a:t>100.494.898 EUR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noProof="0" dirty="0">
                <a:effectLst/>
              </a:rPr>
              <a:t>Val</a:t>
            </a:r>
            <a:r>
              <a:rPr lang="en-US" sz="2000" b="1" noProof="0" dirty="0">
                <a:effectLst/>
              </a:rPr>
              <a:t>. </a:t>
            </a:r>
            <a:r>
              <a:rPr lang="ro-RO" sz="2000" b="1" noProof="0" dirty="0">
                <a:effectLst/>
              </a:rPr>
              <a:t>solicitată (FTJ+BS</a:t>
            </a:r>
            <a:r>
              <a:rPr lang="ro-RO" sz="2000" noProof="0" dirty="0">
                <a:effectLst/>
              </a:rPr>
              <a:t>): </a:t>
            </a:r>
            <a:r>
              <a:rPr lang="en-US" sz="2000" noProof="0" dirty="0">
                <a:effectLst/>
              </a:rPr>
              <a:t>		</a:t>
            </a:r>
            <a:r>
              <a:rPr lang="ro-RO" sz="2000" noProof="0" dirty="0">
                <a:effectLst/>
              </a:rPr>
              <a:t>58.554.848 EUR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o-RO" sz="20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E2B12-CBDC-9A9D-C0EF-0260E989A72A}"/>
              </a:ext>
            </a:extLst>
          </p:cNvPr>
          <p:cNvSpPr txBox="1"/>
          <p:nvPr/>
        </p:nvSpPr>
        <p:spPr>
          <a:xfrm>
            <a:off x="1418771" y="1834994"/>
            <a:ext cx="9379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o-RO" sz="2000" b="1" noProof="0" dirty="0">
                <a:solidFill>
                  <a:srgbClr val="00C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Investiții pentru dezvoltarea IMM care sprijină creșterea durabilă și crearea de locuri de muncă  - INVESTI</a:t>
            </a:r>
            <a:r>
              <a:rPr lang="ro-RO" sz="2000" b="1" dirty="0">
                <a:solidFill>
                  <a:srgbClr val="00C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Ț</a:t>
            </a:r>
            <a:r>
              <a:rPr lang="ro-RO" sz="2000" b="1" noProof="0" dirty="0">
                <a:solidFill>
                  <a:srgbClr val="00C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II PRODUCTIVE ÎN IMM (200.000 – 8 milioane de euro)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B5FC3-3670-759B-862E-27E3ACB90778}"/>
              </a:ext>
            </a:extLst>
          </p:cNvPr>
          <p:cNvSpPr txBox="1"/>
          <p:nvPr/>
        </p:nvSpPr>
        <p:spPr>
          <a:xfrm>
            <a:off x="1418771" y="5667683"/>
            <a:ext cx="93798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100" b="1" noProof="0" dirty="0">
                <a:solidFill>
                  <a:srgbClr val="00C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Grad acoperire apel: 69,79%. Nou apel pe diferența necontractată - 30,21%.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100" b="1" noProof="0" dirty="0">
                <a:solidFill>
                  <a:srgbClr val="00C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Relansare: iulie/ august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D8154-A508-907B-ED82-D3BFBB7C7407}"/>
              </a:ext>
            </a:extLst>
          </p:cNvPr>
          <p:cNvSpPr/>
          <p:nvPr/>
        </p:nvSpPr>
        <p:spPr>
          <a:xfrm>
            <a:off x="1418771" y="4586514"/>
            <a:ext cx="4285343" cy="345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010A44-F91B-0E76-76A8-F7547B97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08" y="3534977"/>
            <a:ext cx="3809076" cy="4217324"/>
          </a:xfrm>
        </p:spPr>
        <p:txBody>
          <a:bodyPr/>
          <a:lstStyle/>
          <a:p>
            <a:r>
              <a:rPr kumimoji="0" lang="ro-RO" sz="2400" i="0" u="none" strike="noStrike" cap="none" normalizeH="0" baseline="0" noProof="0" dirty="0">
                <a:ln>
                  <a:noFill/>
                </a:ln>
                <a:effectLst/>
                <a:cs typeface="Times New Roman" panose="02020603050405020304" pitchFamily="18" charset="0"/>
              </a:rPr>
              <a:t>Domenii de activitate în care au fost</a:t>
            </a:r>
            <a:r>
              <a:rPr lang="ro-RO" sz="2400" noProof="0" dirty="0">
                <a:cs typeface="Times New Roman" panose="02020603050405020304" pitchFamily="18" charset="0"/>
              </a:rPr>
              <a:t> </a:t>
            </a:r>
            <a:r>
              <a:rPr kumimoji="0" lang="ro-RO" sz="2400" i="0" u="none" strike="noStrike" cap="none" normalizeH="0" baseline="0" noProof="0" dirty="0">
                <a:ln>
                  <a:noFill/>
                </a:ln>
                <a:effectLst/>
                <a:cs typeface="Times New Roman" panose="02020603050405020304" pitchFamily="18" charset="0"/>
              </a:rPr>
              <a:t>semnate contracte de finanțare în cadrul apelului pentru investiții productive destinate IMM-urilor </a:t>
            </a:r>
            <a:br>
              <a:rPr kumimoji="0" lang="ro-RO" sz="4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o-RO" noProof="0" dirty="0"/>
          </a:p>
        </p:txBody>
      </p:sp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FBCED921-C6BF-AC0C-2F73-C5D2BFC27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06320"/>
              </p:ext>
            </p:extLst>
          </p:nvPr>
        </p:nvGraphicFramePr>
        <p:xfrm>
          <a:off x="5188527" y="813201"/>
          <a:ext cx="6612918" cy="5766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6097">
                  <a:extLst>
                    <a:ext uri="{9D8B030D-6E8A-4147-A177-3AD203B41FA5}">
                      <a16:colId xmlns:a16="http://schemas.microsoft.com/office/drawing/2014/main" val="1766280899"/>
                    </a:ext>
                  </a:extLst>
                </a:gridCol>
                <a:gridCol w="1776821">
                  <a:extLst>
                    <a:ext uri="{9D8B030D-6E8A-4147-A177-3AD203B41FA5}">
                      <a16:colId xmlns:a16="http://schemas.microsoft.com/office/drawing/2014/main" val="1422843181"/>
                    </a:ext>
                  </a:extLst>
                </a:gridCol>
              </a:tblGrid>
              <a:tr h="55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2800" kern="100" noProof="0" dirty="0">
                          <a:effectLst/>
                        </a:rPr>
                        <a:t>Domeniu de activitate </a:t>
                      </a:r>
                      <a:endParaRPr lang="ro-RO" sz="28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C5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noProof="0" dirty="0"/>
                        <a:t>Nr.</a:t>
                      </a:r>
                      <a:r>
                        <a:rPr lang="en-US" sz="1600" noProof="0" dirty="0"/>
                        <a:t> </a:t>
                      </a:r>
                      <a:r>
                        <a:rPr lang="ro-RO" sz="1600" noProof="0" dirty="0"/>
                        <a:t>contracte semnate</a:t>
                      </a:r>
                    </a:p>
                  </a:txBody>
                  <a:tcPr marL="68580" marR="68580" marT="0" marB="0">
                    <a:solidFill>
                      <a:srgbClr val="00C5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96309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Alimentar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658275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Hoteluri și restaurante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921394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Construcții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894607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Agricultură și creșterea animalelor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504491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Sănătate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757210"/>
                  </a:ext>
                </a:extLst>
              </a:tr>
              <a:tr h="183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Industria prelucrătoare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producția de textile,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producția de mase plastice,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fabricarea de construcții metalice,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tipărire,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mecanică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319530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Activități profesionale, științifice și tehnice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9829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Transporturi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66330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Imobiliare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602173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Comerț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30751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Industria energetică regenerabilă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320325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kern="100" noProof="0" dirty="0">
                          <a:solidFill>
                            <a:schemeClr val="tx1"/>
                          </a:solidFill>
                          <a:effectLst/>
                        </a:rPr>
                        <a:t>Industria tehnologiei informației</a:t>
                      </a:r>
                      <a:endParaRPr lang="ro-RO" sz="160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16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1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65772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2400" kern="100" noProof="0" dirty="0">
                          <a:solidFill>
                            <a:srgbClr val="74B92B"/>
                          </a:solidFill>
                          <a:effectLst/>
                        </a:rPr>
                        <a:t>TOTAL</a:t>
                      </a:r>
                      <a:endParaRPr lang="ro-RO" sz="2400" kern="100" noProof="0" dirty="0">
                        <a:solidFill>
                          <a:srgbClr val="74B92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o-RO" sz="2400" b="1" kern="100" noProof="0" dirty="0">
                          <a:solidFill>
                            <a:srgbClr val="74B92B"/>
                          </a:solidFill>
                          <a:effectLst/>
                        </a:rPr>
                        <a:t>38</a:t>
                      </a:r>
                      <a:endParaRPr lang="ro-RO" sz="2400" b="1" kern="100" noProof="0" dirty="0">
                        <a:solidFill>
                          <a:srgbClr val="74B92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7022"/>
                  </a:ext>
                </a:extLst>
              </a:tr>
            </a:tbl>
          </a:graphicData>
        </a:graphic>
      </p:graphicFrame>
      <p:pic>
        <p:nvPicPr>
          <p:cNvPr id="4" name="Picture 3" descr="A green light bulb with a leaf inside">
            <a:extLst>
              <a:ext uri="{FF2B5EF4-FFF2-40B4-BE49-F238E27FC236}">
                <a16:creationId xmlns:a16="http://schemas.microsoft.com/office/drawing/2014/main" id="{69AFA037-7026-85FB-C897-BBCD11C97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" y="545474"/>
            <a:ext cx="3873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283CC-46D2-C49A-D240-88FF64F4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1136649"/>
            <a:ext cx="4543425" cy="527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Apel </a:t>
            </a:r>
            <a:r>
              <a:rPr lang="en-US" b="1" kern="12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lansat</a:t>
            </a:r>
            <a:r>
              <a:rPr lang="en-US" b="1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 (</a:t>
            </a:r>
            <a:r>
              <a:rPr lang="en-US" b="1" kern="12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stadiu</a:t>
            </a:r>
            <a:r>
              <a:rPr lang="en-US" b="1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: </a:t>
            </a:r>
            <a:r>
              <a:rPr lang="en-US" b="1" kern="1200" dirty="0" err="1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închis</a:t>
            </a:r>
            <a:r>
              <a:rPr lang="en-US" b="1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0F698-8BB4-4AD1-414E-09F35D808879}"/>
              </a:ext>
            </a:extLst>
          </p:cNvPr>
          <p:cNvSpPr txBox="1"/>
          <p:nvPr/>
        </p:nvSpPr>
        <p:spPr>
          <a:xfrm>
            <a:off x="381000" y="2057400"/>
            <a:ext cx="51435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noProof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Obiective</a:t>
            </a:r>
            <a:r>
              <a:rPr lang="en-US" sz="2400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RO" sz="2400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</a:t>
            </a:r>
            <a:r>
              <a:rPr lang="ro-RO" sz="2400" kern="1200" noProof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nformarea</a:t>
            </a:r>
            <a:r>
              <a:rPr lang="ro-RO" sz="2400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și conștientizarea populației din județ asupra tranziției către neutralitatea climatică și efectele acesteia;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RO" sz="2400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</a:t>
            </a:r>
            <a:r>
              <a:rPr lang="ro-RO" sz="2400" kern="1200" noProof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nformare</a:t>
            </a:r>
            <a:r>
              <a:rPr lang="ro-RO" sz="2400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comunicare și monitorizare a implementării prevederilor </a:t>
            </a:r>
            <a:r>
              <a:rPr lang="ro-RO" sz="2400" b="1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PTJ</a:t>
            </a:r>
            <a:r>
              <a:rPr lang="ro-RO" sz="2400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și a </a:t>
            </a:r>
            <a:r>
              <a:rPr lang="ro-RO" sz="2400" b="1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PTTJ Mureș</a:t>
            </a:r>
            <a:r>
              <a:rPr lang="ro-RO" sz="2400" kern="1200" noProof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în mod eficient și transparent.</a:t>
            </a:r>
          </a:p>
        </p:txBody>
      </p:sp>
      <p:graphicFrame>
        <p:nvGraphicFramePr>
          <p:cNvPr id="7" name="Substituent conținut 2">
            <a:extLst>
              <a:ext uri="{FF2B5EF4-FFF2-40B4-BE49-F238E27FC236}">
                <a16:creationId xmlns:a16="http://schemas.microsoft.com/office/drawing/2014/main" id="{8655D193-B019-E765-4737-CA9B99AFF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14496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49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926" y="885336"/>
            <a:ext cx="10500360" cy="848339"/>
          </a:xfrm>
        </p:spPr>
        <p:txBody>
          <a:bodyPr/>
          <a:lstStyle/>
          <a:p>
            <a:r>
              <a:rPr lang="ro-RO" dirty="0"/>
              <a:t>Apel lansat (stadiu: închis, cerere</a:t>
            </a:r>
            <a:r>
              <a:rPr lang="en-US" dirty="0"/>
              <a:t> -</a:t>
            </a:r>
            <a:r>
              <a:rPr lang="ro-RO" dirty="0"/>
              <a:t> în evaluare)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1677182"/>
            <a:ext cx="8496301" cy="48061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4540"/>
                </a:solidFill>
                <a:cs typeface="+mj-cs"/>
              </a:rPr>
              <a:t>Sprijinirea capacității AJOFM și măsuri active de ocupare, reconversie profesională și actualizare de competențe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Perioadă deschidere apel</a:t>
            </a:r>
            <a:r>
              <a:rPr lang="ro-RO" sz="2000" dirty="0">
                <a:cs typeface="+mj-cs"/>
              </a:rPr>
              <a:t>: 10.10.2024 - 30.04.2025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Buget alocat</a:t>
            </a:r>
            <a:r>
              <a:rPr lang="ro-RO" sz="2000" dirty="0">
                <a:cs typeface="+mj-cs"/>
              </a:rPr>
              <a:t>: 13.171.585 EUR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Proiect</a:t>
            </a:r>
            <a:r>
              <a:rPr lang="en-US" sz="2000" dirty="0">
                <a:cs typeface="+mj-cs"/>
              </a:rPr>
              <a:t>: </a:t>
            </a:r>
            <a:r>
              <a:rPr lang="ro-RO" sz="2000" b="1" dirty="0">
                <a:solidFill>
                  <a:srgbClr val="74B92B"/>
                </a:solidFill>
                <a:cs typeface="+mj-cs"/>
              </a:rPr>
              <a:t>GREEN SPO MUREȘ</a:t>
            </a:r>
            <a:r>
              <a:rPr lang="en-US" sz="2000" b="1" dirty="0">
                <a:solidFill>
                  <a:srgbClr val="74B92B"/>
                </a:solidFill>
                <a:cs typeface="+mj-cs"/>
              </a:rPr>
              <a:t> </a:t>
            </a:r>
            <a:r>
              <a:rPr lang="ro-RO" sz="2000" b="1" dirty="0">
                <a:solidFill>
                  <a:srgbClr val="74B92B"/>
                </a:solidFill>
                <a:cs typeface="+mj-cs"/>
              </a:rPr>
              <a:t>-</a:t>
            </a:r>
            <a:r>
              <a:rPr lang="en-US" sz="2000" b="1" dirty="0">
                <a:solidFill>
                  <a:srgbClr val="74B92B"/>
                </a:solidFill>
                <a:cs typeface="+mj-cs"/>
              </a:rPr>
              <a:t> </a:t>
            </a:r>
            <a:r>
              <a:rPr lang="ro-RO" sz="2000" b="1" dirty="0">
                <a:solidFill>
                  <a:srgbClr val="74B92B"/>
                </a:solidFill>
                <a:cs typeface="+mj-cs"/>
              </a:rPr>
              <a:t>TRANZIȚIA CĂTRE O ECONOMIE VERDE</a:t>
            </a:r>
            <a:endParaRPr lang="en-US" sz="2000" b="1" dirty="0">
              <a:solidFill>
                <a:srgbClr val="74B92B"/>
              </a:solidFill>
              <a:cs typeface="+mj-cs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dirty="0">
                <a:cs typeface="+mj-cs"/>
              </a:rPr>
              <a:t>AJOFM Mureș în parteneriat cu ANOFM, CRFPA MUREȘ, universități, ONG-uri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cs typeface="+mj-cs"/>
              </a:rPr>
              <a:t>Scop</a:t>
            </a:r>
            <a:r>
              <a:rPr lang="ro-RO" sz="2000" dirty="0">
                <a:cs typeface="+mj-cs"/>
              </a:rPr>
              <a:t>: creșterea oportunităților profesionale și a gradului de ocupare a forței de muncă din județul Mureș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Valoare estimat</a:t>
            </a:r>
            <a:r>
              <a:rPr lang="ro-RO" sz="2000" b="1" dirty="0"/>
              <a:t>ă</a:t>
            </a:r>
            <a:r>
              <a:rPr lang="ro-RO" sz="2000" dirty="0">
                <a:cs typeface="+mj-cs"/>
              </a:rPr>
              <a:t>: 65.549.710 RON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Durat</a:t>
            </a:r>
            <a:r>
              <a:rPr lang="ro-RO" sz="2000" b="1" dirty="0"/>
              <a:t>ă</a:t>
            </a:r>
            <a:r>
              <a:rPr lang="ro-RO" sz="2000" dirty="0">
                <a:cs typeface="+mj-cs"/>
              </a:rPr>
              <a:t>: 42 luni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cs typeface="+mj-cs"/>
              </a:rPr>
              <a:t>Grup țintă</a:t>
            </a:r>
            <a:r>
              <a:rPr lang="en-US" sz="2000" dirty="0">
                <a:cs typeface="+mj-cs"/>
              </a:rPr>
              <a:t>: </a:t>
            </a:r>
            <a:r>
              <a:rPr lang="ro-RO" sz="2000" dirty="0">
                <a:cs typeface="+mj-cs"/>
              </a:rPr>
              <a:t>1.729 de persoane din județul Mureș, care vor beneficia de măsuri active de ocupare și formare profesională, dintre care 578 vor obține un loc de muncă</a:t>
            </a:r>
            <a:r>
              <a:rPr lang="en-US" sz="2000" dirty="0">
                <a:cs typeface="+mj-cs"/>
              </a:rPr>
              <a:t>.</a:t>
            </a:r>
            <a:endParaRPr lang="ro-RO" sz="2000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green plant growing out of a dirt&#10;&#10;AI-generated content may be incorrect.">
            <a:extLst>
              <a:ext uri="{FF2B5EF4-FFF2-40B4-BE49-F238E27FC236}">
                <a16:creationId xmlns:a16="http://schemas.microsoft.com/office/drawing/2014/main" id="{67ED8334-FC59-BC4A-ED9B-EBB2C575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1" y="1733675"/>
            <a:ext cx="3606349" cy="44698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142EB-FD4E-8269-99F7-5E608D9D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038678"/>
            <a:ext cx="10515600" cy="553004"/>
          </a:xfrm>
        </p:spPr>
        <p:txBody>
          <a:bodyPr anchor="ctr">
            <a:normAutofit/>
          </a:bodyPr>
          <a:lstStyle/>
          <a:p>
            <a:r>
              <a:rPr lang="ro-RO" sz="3300" dirty="0"/>
              <a:t>Apel lansat (stadiu: activ)  </a:t>
            </a:r>
            <a:endParaRPr lang="en-US" sz="3300" dirty="0"/>
          </a:p>
        </p:txBody>
      </p:sp>
      <p:pic>
        <p:nvPicPr>
          <p:cNvPr id="5" name="Picture 4" descr="A green leaf in a circle">
            <a:extLst>
              <a:ext uri="{FF2B5EF4-FFF2-40B4-BE49-F238E27FC236}">
                <a16:creationId xmlns:a16="http://schemas.microsoft.com/office/drawing/2014/main" id="{9C9583B9-1E92-AD36-9DB6-7D9CC5F80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 r="-2" b="13189"/>
          <a:stretch>
            <a:fillRect/>
          </a:stretch>
        </p:blipFill>
        <p:spPr>
          <a:xfrm>
            <a:off x="587829" y="1901825"/>
            <a:ext cx="5181600" cy="4351338"/>
          </a:xfrm>
          <a:prstGeom prst="rect">
            <a:avLst/>
          </a:prstGeom>
          <a:noFill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944D40-9C37-96FE-C1D2-721BE57E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29" y="1081314"/>
            <a:ext cx="6422571" cy="557348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o-RO" sz="2400" b="1" noProof="0" dirty="0">
                <a:effectLst/>
              </a:rPr>
              <a:t>Sprijin pentru ecologizarea și reconversia imobilelor afectate de activități economice în declin sau în transformare</a:t>
            </a:r>
            <a:endParaRPr lang="en-US" sz="2400" b="1" dirty="0"/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/>
              <a:t>Perioadă depunere</a:t>
            </a:r>
            <a:r>
              <a:rPr lang="ro-RO" sz="2400" noProof="0" dirty="0">
                <a:effectLst/>
              </a:rPr>
              <a:t>: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28.02.2025</a:t>
            </a:r>
            <a:r>
              <a:rPr lang="ro-RO" sz="2400" b="1" noProof="0" dirty="0">
                <a:solidFill>
                  <a:srgbClr val="74B92B"/>
                </a:solidFill>
              </a:rPr>
              <a:t> -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30.09.2025</a:t>
            </a:r>
            <a:endParaRPr lang="en-US" sz="2400" b="1" noProof="0" dirty="0">
              <a:solidFill>
                <a:srgbClr val="74B92B"/>
              </a:solidFill>
              <a:effectLst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>
                <a:effectLst/>
              </a:rPr>
              <a:t>Solicitanți eligibili</a:t>
            </a:r>
            <a:r>
              <a:rPr lang="ro-RO" sz="2400" noProof="0" dirty="0">
                <a:effectLst/>
              </a:rPr>
              <a:t>: UAT-uri (județ, municipii, orașe, comune</a:t>
            </a:r>
            <a:endParaRPr lang="en-US" sz="2400" noProof="0" dirty="0">
              <a:effectLst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>
                <a:effectLst/>
              </a:rPr>
              <a:t>Valoare alocare apel</a:t>
            </a:r>
            <a:r>
              <a:rPr lang="ro-RO" sz="2400" noProof="0" dirty="0">
                <a:effectLst/>
              </a:rPr>
              <a:t>: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7.912.200</a:t>
            </a:r>
            <a:r>
              <a:rPr lang="ro-RO" sz="2400" noProof="0" dirty="0">
                <a:effectLst/>
              </a:rPr>
              <a:t> EUR</a:t>
            </a:r>
            <a:endParaRPr lang="en-US" sz="2400" dirty="0"/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>
                <a:effectLst/>
              </a:rPr>
              <a:t>Activități eligibile</a:t>
            </a:r>
            <a:r>
              <a:rPr lang="ro-RO" sz="2400" noProof="0" dirty="0">
                <a:effectLst/>
              </a:rPr>
              <a:t>: </a:t>
            </a:r>
            <a:endParaRPr lang="en-US" sz="2400" noProof="0" dirty="0">
              <a:effectLst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noProof="0" dirty="0"/>
              <a:t>Remedierea/decontaminarea și reconversia siturilor contaminate, a imobilelor industriale dezafectate, a imobilelor degradate/dezafectate/abandonate</a:t>
            </a:r>
          </a:p>
          <a:p>
            <a:pPr marL="0" lvl="0" indent="0">
              <a:spcBef>
                <a:spcPts val="600"/>
              </a:spcBef>
              <a:buNone/>
            </a:pPr>
            <a:endParaRPr lang="ro-RO" sz="2400" b="1" dirty="0">
              <a:effectLst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>
                <a:effectLst/>
              </a:rPr>
              <a:t>Valoarea totală proiect</a:t>
            </a:r>
            <a:r>
              <a:rPr lang="ro-RO" sz="2400" noProof="0" dirty="0">
                <a:effectLst/>
              </a:rPr>
              <a:t>: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5.110.574</a:t>
            </a:r>
            <a:r>
              <a:rPr lang="ro-RO" sz="2400" noProof="0" dirty="0">
                <a:effectLst/>
              </a:rPr>
              <a:t> EUR</a:t>
            </a:r>
            <a:r>
              <a:rPr lang="ro-RO" sz="2400" noProof="0" dirty="0"/>
              <a:t>. </a:t>
            </a:r>
            <a:r>
              <a:rPr lang="ro-RO" sz="2400" b="1" noProof="0" dirty="0">
                <a:effectLst/>
              </a:rPr>
              <a:t>Valoarea solicitată (FTJ+BS)</a:t>
            </a:r>
            <a:r>
              <a:rPr lang="ro-RO" sz="2400" noProof="0" dirty="0">
                <a:effectLst/>
              </a:rPr>
              <a:t>: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5.008.43</a:t>
            </a:r>
            <a:r>
              <a:rPr lang="ro-RO" sz="2400" b="1" noProof="0" dirty="0">
                <a:solidFill>
                  <a:srgbClr val="74B92B"/>
                </a:solidFill>
              </a:rPr>
              <a:t>1</a:t>
            </a:r>
            <a:r>
              <a:rPr lang="ro-RO" sz="2400" noProof="0" dirty="0">
                <a:effectLst/>
              </a:rPr>
              <a:t> EUR</a:t>
            </a:r>
            <a:endParaRPr lang="en-US" sz="2400" noProof="0" dirty="0">
              <a:effectLst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o-RO" sz="2400" b="1" noProof="0" dirty="0">
                <a:effectLst/>
              </a:rPr>
              <a:t>Grad de acoperire apel</a:t>
            </a:r>
            <a:r>
              <a:rPr lang="ro-RO" sz="2400" noProof="0" dirty="0">
                <a:effectLst/>
              </a:rPr>
              <a:t>: </a:t>
            </a:r>
            <a:r>
              <a:rPr lang="ro-RO" sz="2400" b="1" noProof="0" dirty="0">
                <a:solidFill>
                  <a:srgbClr val="74B92B"/>
                </a:solidFill>
                <a:effectLst/>
              </a:rPr>
              <a:t>63,30%</a:t>
            </a:r>
          </a:p>
          <a:p>
            <a:pPr marL="457200" lvl="1" indent="0">
              <a:spcBef>
                <a:spcPts val="0"/>
              </a:spcBef>
              <a:buNone/>
            </a:pPr>
            <a:endParaRPr lang="ro-RO" sz="1500" noProof="0" dirty="0"/>
          </a:p>
        </p:txBody>
      </p:sp>
    </p:spTree>
    <p:extLst>
      <p:ext uri="{BB962C8B-B14F-4D97-AF65-F5344CB8AC3E}">
        <p14:creationId xmlns:p14="http://schemas.microsoft.com/office/powerpoint/2010/main" val="424997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8E61B-D129-751D-1CCB-C17C2B83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6DFC89-CF37-C8BB-A29F-3DB74B9A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47" y="945551"/>
            <a:ext cx="10515600" cy="616800"/>
          </a:xfrm>
        </p:spPr>
        <p:txBody>
          <a:bodyPr/>
          <a:lstStyle/>
          <a:p>
            <a:r>
              <a:rPr lang="ro-RO" dirty="0"/>
              <a:t>Apel lansat (stadiu: </a:t>
            </a:r>
            <a:r>
              <a:rPr lang="ro-RO" dirty="0">
                <a:solidFill>
                  <a:srgbClr val="74B92B"/>
                </a:solidFill>
              </a:rPr>
              <a:t>activ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32F1FF-3F03-9EBE-00A5-8D6D4422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75" y="1969537"/>
            <a:ext cx="8472572" cy="511960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4540"/>
                </a:solidFill>
              </a:rPr>
              <a:t>Sprijin pentru creșterea durabilă a microîntreprinderilor și </a:t>
            </a:r>
            <a:endParaRPr lang="en-US" sz="2000" b="1" dirty="0">
              <a:solidFill>
                <a:srgbClr val="00454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4540"/>
                </a:solidFill>
              </a:rPr>
              <a:t>crearea de locuri de muncă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2000" dirty="0">
              <a:solidFill>
                <a:srgbClr val="00454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/>
              <a:t>Perioadă depunere</a:t>
            </a:r>
            <a:r>
              <a:rPr lang="ro-RO" sz="2000" dirty="0"/>
              <a:t>: </a:t>
            </a:r>
            <a:r>
              <a:rPr lang="en-US" sz="2000" dirty="0"/>
              <a:t>			</a:t>
            </a:r>
            <a:r>
              <a:rPr lang="ro-RO" sz="2000" b="1" dirty="0">
                <a:solidFill>
                  <a:srgbClr val="74B92B"/>
                </a:solidFill>
              </a:rPr>
              <a:t>23.07.2025 - 30.10.2025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/>
              <a:t>Buget alocat</a:t>
            </a:r>
            <a:r>
              <a:rPr lang="ro-RO" sz="2000" dirty="0"/>
              <a:t>: </a:t>
            </a:r>
            <a:r>
              <a:rPr lang="en-US" sz="2000" dirty="0"/>
              <a:t>				</a:t>
            </a:r>
            <a:r>
              <a:rPr lang="ro-RO" sz="2000" b="1" dirty="0">
                <a:solidFill>
                  <a:srgbClr val="74B92B"/>
                </a:solidFill>
              </a:rPr>
              <a:t>22.374.330</a:t>
            </a:r>
            <a:r>
              <a:rPr lang="ro-RO" sz="2000" dirty="0"/>
              <a:t> EUR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/>
              <a:t>Solicitanți eligibili</a:t>
            </a:r>
            <a:r>
              <a:rPr lang="ro-RO" sz="2000" dirty="0"/>
              <a:t>:  </a:t>
            </a:r>
            <a:r>
              <a:rPr lang="en-US" sz="2000" dirty="0"/>
              <a:t>			</a:t>
            </a:r>
            <a:r>
              <a:rPr lang="ro-RO" sz="2000" dirty="0"/>
              <a:t>microîntreprinderi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/>
              <a:t>Valoare finanțare nerambursabilă</a:t>
            </a:r>
            <a:r>
              <a:rPr lang="ro-RO" sz="2000" dirty="0"/>
              <a:t>: </a:t>
            </a:r>
            <a:r>
              <a:rPr lang="en-US" sz="2000" dirty="0"/>
              <a:t>	</a:t>
            </a:r>
            <a:r>
              <a:rPr lang="ro-RO" sz="2000" b="1" dirty="0">
                <a:solidFill>
                  <a:srgbClr val="74B92B"/>
                </a:solidFill>
              </a:rPr>
              <a:t>50.000 EUR – 300.000 EUR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2000" b="1" dirty="0">
                <a:solidFill>
                  <a:srgbClr val="74B92B"/>
                </a:solidFill>
              </a:rPr>
              <a:t>Principalele activități finanțate</a:t>
            </a:r>
            <a:r>
              <a:rPr lang="ro-RO" sz="2000" dirty="0">
                <a:solidFill>
                  <a:srgbClr val="74B92B"/>
                </a:solidFill>
              </a:rPr>
              <a:t>: </a:t>
            </a:r>
            <a:endParaRPr lang="en-US" sz="2000" dirty="0">
              <a:solidFill>
                <a:srgbClr val="74B92B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o-RO" sz="2000" dirty="0">
              <a:solidFill>
                <a:srgbClr val="74B92B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C578"/>
              </a:buClr>
            </a:pPr>
            <a:r>
              <a:rPr lang="ro-RO" sz="2400" dirty="0"/>
              <a:t>achiziționarea de mijloace fixe,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C578"/>
              </a:buClr>
            </a:pPr>
            <a:r>
              <a:rPr lang="ro-RO" sz="2400" dirty="0"/>
              <a:t>lucrări de construcție, modernizare, extindere a spațiilor </a:t>
            </a: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C578"/>
              </a:buClr>
              <a:buNone/>
            </a:pPr>
            <a:r>
              <a:rPr lang="en-US" sz="2400" dirty="0"/>
              <a:t>     </a:t>
            </a:r>
            <a:r>
              <a:rPr lang="ro-RO" sz="2400" dirty="0"/>
              <a:t>de producție/prestare de servicii existente,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C578"/>
              </a:buClr>
            </a:pPr>
            <a:r>
              <a:rPr lang="ro-RO" sz="2400" dirty="0"/>
              <a:t>organizare evenimente, consultanță, proiectare, CDI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2000" dirty="0"/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sz="2000" kern="100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A green pin with a leaf in the center&#10;&#10;AI-generated content may be incorrect.">
            <a:extLst>
              <a:ext uri="{FF2B5EF4-FFF2-40B4-BE49-F238E27FC236}">
                <a16:creationId xmlns:a16="http://schemas.microsoft.com/office/drawing/2014/main" id="{C49FD4AF-09E2-4F30-2119-AA0F6939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8" y="2081297"/>
            <a:ext cx="3681574" cy="36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4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1427</Words>
  <Application>Microsoft Office PowerPoint</Application>
  <PresentationFormat>Ecran lat</PresentationFormat>
  <Paragraphs>210</Paragraphs>
  <Slides>14</Slides>
  <Notes>5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1" baseType="lpstr">
      <vt:lpstr>Aptos</vt:lpstr>
      <vt:lpstr>Arial</vt:lpstr>
      <vt:lpstr>Source Sans Pro</vt:lpstr>
      <vt:lpstr>Times New Roman</vt:lpstr>
      <vt:lpstr>Trebuchet MS</vt:lpstr>
      <vt:lpstr>Wingdings</vt:lpstr>
      <vt:lpstr>Office Theme</vt:lpstr>
      <vt:lpstr>Stadiul de implementare a Programului Tranziție Justă în județul Mureș</vt:lpstr>
      <vt:lpstr>Cuprins</vt:lpstr>
      <vt:lpstr>Context general</vt:lpstr>
      <vt:lpstr>Apel lansat (stadiu: închis)</vt:lpstr>
      <vt:lpstr>Domenii de activitate în care au fost semnate contracte de finanțare în cadrul apelului pentru investiții productive destinate IMM-urilor  </vt:lpstr>
      <vt:lpstr>Apel lansat (stadiu: închis)</vt:lpstr>
      <vt:lpstr>Apel lansat (stadiu: închis, cerere - în evaluare) </vt:lpstr>
      <vt:lpstr>Apel lansat (stadiu: activ)  </vt:lpstr>
      <vt:lpstr>Apel lansat (stadiu: activ)</vt:lpstr>
      <vt:lpstr>Calendarul estimativ de lansare apeluri </vt:lpstr>
      <vt:lpstr>Calendarul estimativ de lansare apeluri </vt:lpstr>
      <vt:lpstr>Calendarul estimativ de lansare apeluri </vt:lpstr>
      <vt:lpstr>Calendarul estimativ de lansare apeluri 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Madalina Randasu</dc:creator>
  <cp:lastModifiedBy>Tranzitie Justa</cp:lastModifiedBy>
  <cp:revision>68</cp:revision>
  <cp:lastPrinted>2025-06-30T13:52:15Z</cp:lastPrinted>
  <dcterms:created xsi:type="dcterms:W3CDTF">2025-05-15T05:18:39Z</dcterms:created>
  <dcterms:modified xsi:type="dcterms:W3CDTF">2025-08-18T07:56:41Z</dcterms:modified>
</cp:coreProperties>
</file>