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82" r:id="rId2"/>
    <p:sldId id="314" r:id="rId3"/>
    <p:sldId id="315" r:id="rId4"/>
    <p:sldId id="316" r:id="rId5"/>
    <p:sldId id="317" r:id="rId6"/>
    <p:sldId id="284" r:id="rId7"/>
    <p:sldId id="318" r:id="rId8"/>
    <p:sldId id="290" r:id="rId9"/>
    <p:sldId id="319" r:id="rId10"/>
    <p:sldId id="320" r:id="rId11"/>
    <p:sldId id="285" r:id="rId12"/>
    <p:sldId id="321" r:id="rId13"/>
    <p:sldId id="322" r:id="rId14"/>
    <p:sldId id="323" r:id="rId15"/>
    <p:sldId id="324" r:id="rId16"/>
    <p:sldId id="332" r:id="rId17"/>
    <p:sldId id="261" r:id="rId18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578"/>
    <a:srgbClr val="004540"/>
    <a:srgbClr val="74B92B"/>
    <a:srgbClr val="75B8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126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ante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Substituent dată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45CBB-8890-4972-8A98-E97CF189038B}" type="datetimeFigureOut">
              <a:rPr lang="ro-RO" smtClean="0"/>
              <a:t>17.02.2026</a:t>
            </a:fld>
            <a:endParaRPr lang="ro-RO"/>
          </a:p>
        </p:txBody>
      </p:sp>
      <p:sp>
        <p:nvSpPr>
          <p:cNvPr id="4" name="Substituent imagine diapozitiv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RO"/>
          </a:p>
        </p:txBody>
      </p:sp>
      <p:sp>
        <p:nvSpPr>
          <p:cNvPr id="5" name="Substituent note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A132F3-AE77-4A2D-BD0F-9417A664B63B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094691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82645-1C68-76C5-429E-24B2167C5D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A3749F-CE58-9F47-5A6A-21C336EDD2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48885D-3A97-FCDF-4E28-F8F898142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F2A0E-B78E-4EEB-AE3D-6138870B9929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B9293-7ECD-3D03-0C68-AE1644714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E58B6-B91E-47EA-EC35-851F3C706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ADA7-EEEB-4AC6-A1F5-8B557DDB70C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2" descr="Blue text on a white background&#10;&#10;AI-generated content may be incorrect.">
            <a:extLst>
              <a:ext uri="{FF2B5EF4-FFF2-40B4-BE49-F238E27FC236}">
                <a16:creationId xmlns:a16="http://schemas.microsoft.com/office/drawing/2014/main" id="{EC76DE74-1F95-9D25-8849-6A5E7181B0D5}"/>
              </a:ext>
            </a:extLst>
          </p:cNvPr>
          <p:cNvPicPr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524000" y="225824"/>
            <a:ext cx="2212340" cy="452120"/>
          </a:xfrm>
          <a:prstGeom prst="rect">
            <a:avLst/>
          </a:prstGeom>
        </p:spPr>
      </p:pic>
      <p:pic>
        <p:nvPicPr>
          <p:cNvPr id="8" name="Image 3" descr="A blue and white logo&#10;&#10;AI-generated content may be incorrect.">
            <a:extLst>
              <a:ext uri="{FF2B5EF4-FFF2-40B4-BE49-F238E27FC236}">
                <a16:creationId xmlns:a16="http://schemas.microsoft.com/office/drawing/2014/main" id="{55EC8537-0CA8-AEC4-1DD2-988E1E7199E1}"/>
              </a:ext>
            </a:extLst>
          </p:cNvPr>
          <p:cNvPicPr>
            <a:picLocks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671185" y="225824"/>
            <a:ext cx="424815" cy="427355"/>
          </a:xfrm>
          <a:prstGeom prst="rect">
            <a:avLst/>
          </a:prstGeom>
        </p:spPr>
      </p:pic>
      <p:pic>
        <p:nvPicPr>
          <p:cNvPr id="9" name="Image 4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36D08344-0ACE-D208-DFB1-B812BD00FB36}"/>
              </a:ext>
            </a:extLst>
          </p:cNvPr>
          <p:cNvPicPr>
            <a:picLocks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9029065" y="136525"/>
            <a:ext cx="1638935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92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615CC-4B72-CB4E-6E70-9BE3915D2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F2643B-F0C1-E6FD-CB14-BC70B0C4DE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73C29-69EC-F1E8-BEA8-EBC914622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F2A0E-B78E-4EEB-AE3D-6138870B9929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483CD-EB52-CBD6-755F-FBC55C0DB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539AA-6F75-C0C0-27D7-63C8589C9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ADA7-EEEB-4AC6-A1F5-8B557DDB7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842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E1D0F1-3E4D-BDA3-B14B-4533490629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214019-0439-9A2F-0C3A-9CE9E7CA2F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469740-2C1D-1D93-C84F-29BDA5542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F2A0E-B78E-4EEB-AE3D-6138870B9929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6EC9F-F81C-AD27-EAC5-DCBCDF77C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4C31F-363E-6E06-3E34-E45A6D123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ADA7-EEEB-4AC6-A1F5-8B557DDB7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657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C93E2-9738-1081-26FB-BC61E6F8E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3888"/>
            <a:ext cx="10515600" cy="61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CBC20-18FE-8543-ABD0-D716B0581D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F265D1-002D-AA92-BA1E-B073594DE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F2A0E-B78E-4EEB-AE3D-6138870B9929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80FA5-2DE3-CCC6-447F-6BD6F0A18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77CAE-C30E-0D57-07A0-0315B9DA0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ADA7-EEEB-4AC6-A1F5-8B557DDB70C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2" descr="Blue text on a white background&#10;&#10;AI-generated content may be incorrect.">
            <a:extLst>
              <a:ext uri="{FF2B5EF4-FFF2-40B4-BE49-F238E27FC236}">
                <a16:creationId xmlns:a16="http://schemas.microsoft.com/office/drawing/2014/main" id="{BD5E119F-D380-2F80-7DB4-79441AF77016}"/>
              </a:ext>
            </a:extLst>
          </p:cNvPr>
          <p:cNvPicPr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524000" y="225824"/>
            <a:ext cx="2212340" cy="452120"/>
          </a:xfrm>
          <a:prstGeom prst="rect">
            <a:avLst/>
          </a:prstGeom>
        </p:spPr>
      </p:pic>
      <p:pic>
        <p:nvPicPr>
          <p:cNvPr id="8" name="Image 3" descr="A blue and white logo&#10;&#10;AI-generated content may be incorrect.">
            <a:extLst>
              <a:ext uri="{FF2B5EF4-FFF2-40B4-BE49-F238E27FC236}">
                <a16:creationId xmlns:a16="http://schemas.microsoft.com/office/drawing/2014/main" id="{98982288-1DFB-BD89-B397-29C14C54CD05}"/>
              </a:ext>
            </a:extLst>
          </p:cNvPr>
          <p:cNvPicPr>
            <a:picLocks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671185" y="225824"/>
            <a:ext cx="424815" cy="427355"/>
          </a:xfrm>
          <a:prstGeom prst="rect">
            <a:avLst/>
          </a:prstGeom>
        </p:spPr>
      </p:pic>
      <p:pic>
        <p:nvPicPr>
          <p:cNvPr id="9" name="Image 4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B2A6F62A-E8F1-F5B6-61AC-BCC650F6E931}"/>
              </a:ext>
            </a:extLst>
          </p:cNvPr>
          <p:cNvPicPr>
            <a:picLocks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9029065" y="136525"/>
            <a:ext cx="1638935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962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558C1-A515-93F6-630C-1F422A576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35A8CA-BC44-D835-996C-D3790CFA1F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CC3B9-9886-7CCB-3672-A2172292C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F2A0E-B78E-4EEB-AE3D-6138870B9929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3690B5-BCAD-3C76-6CAC-DD9A7B5EC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93A94-2472-60BC-6BCD-BF6632595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ADA7-EEEB-4AC6-A1F5-8B557DDB70C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4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B872002E-C452-86A8-ED58-58FBF081C690}"/>
              </a:ext>
            </a:extLst>
          </p:cNvPr>
          <p:cNvPicPr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029065" y="136525"/>
            <a:ext cx="1638935" cy="466725"/>
          </a:xfrm>
          <a:prstGeom prst="rect">
            <a:avLst/>
          </a:prstGeom>
        </p:spPr>
      </p:pic>
      <p:pic>
        <p:nvPicPr>
          <p:cNvPr id="10" name="Image 3" descr="A blue and white logo&#10;&#10;AI-generated content may be incorrect.">
            <a:extLst>
              <a:ext uri="{FF2B5EF4-FFF2-40B4-BE49-F238E27FC236}">
                <a16:creationId xmlns:a16="http://schemas.microsoft.com/office/drawing/2014/main" id="{2E1072B7-A1F2-0BF6-15BA-0AC97DC37D80}"/>
              </a:ext>
            </a:extLst>
          </p:cNvPr>
          <p:cNvPicPr>
            <a:picLocks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671185" y="225824"/>
            <a:ext cx="424815" cy="427355"/>
          </a:xfrm>
          <a:prstGeom prst="rect">
            <a:avLst/>
          </a:prstGeom>
        </p:spPr>
      </p:pic>
      <p:pic>
        <p:nvPicPr>
          <p:cNvPr id="11" name="Image 2" descr="Blue text on a white background&#10;&#10;AI-generated content may be incorrect.">
            <a:extLst>
              <a:ext uri="{FF2B5EF4-FFF2-40B4-BE49-F238E27FC236}">
                <a16:creationId xmlns:a16="http://schemas.microsoft.com/office/drawing/2014/main" id="{7BA967B1-4812-205A-5BE2-85704D8909F1}"/>
              </a:ext>
            </a:extLst>
          </p:cNvPr>
          <p:cNvPicPr>
            <a:picLocks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524000" y="225824"/>
            <a:ext cx="2212340" cy="45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78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30458-5969-D4B4-5CC1-462EBBACA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7684"/>
            <a:ext cx="10515600" cy="5530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9C538-EDF4-82DE-D33F-536DA7FD56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E5A7CA-65C2-E0BA-1436-7A9DA5A858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50A326-83A4-0C6F-CFD7-4488A2F9F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F2A0E-B78E-4EEB-AE3D-6138870B9929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C6543B-5252-A4C8-C35C-E1B33BA19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A53810-5311-EF33-3621-3A61721AB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ADA7-EEEB-4AC6-A1F5-8B557DDB70C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Image 2" descr="Blue text on a white background&#10;&#10;AI-generated content may be incorrect.">
            <a:extLst>
              <a:ext uri="{FF2B5EF4-FFF2-40B4-BE49-F238E27FC236}">
                <a16:creationId xmlns:a16="http://schemas.microsoft.com/office/drawing/2014/main" id="{D409FC3B-E639-417A-409D-2F5CC4385180}"/>
              </a:ext>
            </a:extLst>
          </p:cNvPr>
          <p:cNvPicPr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524000" y="225824"/>
            <a:ext cx="2212340" cy="452120"/>
          </a:xfrm>
          <a:prstGeom prst="rect">
            <a:avLst/>
          </a:prstGeom>
        </p:spPr>
      </p:pic>
      <p:pic>
        <p:nvPicPr>
          <p:cNvPr id="9" name="Image 3" descr="A blue and white logo&#10;&#10;AI-generated content may be incorrect.">
            <a:extLst>
              <a:ext uri="{FF2B5EF4-FFF2-40B4-BE49-F238E27FC236}">
                <a16:creationId xmlns:a16="http://schemas.microsoft.com/office/drawing/2014/main" id="{C1FFE689-14E2-066A-4D0A-F024CC92EC11}"/>
              </a:ext>
            </a:extLst>
          </p:cNvPr>
          <p:cNvPicPr>
            <a:picLocks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671185" y="225824"/>
            <a:ext cx="424815" cy="427355"/>
          </a:xfrm>
          <a:prstGeom prst="rect">
            <a:avLst/>
          </a:prstGeom>
        </p:spPr>
      </p:pic>
      <p:pic>
        <p:nvPicPr>
          <p:cNvPr id="10" name="Image 4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31D544BB-2551-4978-4DA0-D4B207AF32F9}"/>
              </a:ext>
            </a:extLst>
          </p:cNvPr>
          <p:cNvPicPr>
            <a:picLocks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9029065" y="136525"/>
            <a:ext cx="1638935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32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90C63-6763-611E-0F99-032FF2DDE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73888"/>
            <a:ext cx="10515600" cy="61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09C94B-8774-D313-98FA-CA17C6C8DD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700670-1D0B-A448-A427-9E345A6083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59C924-E57D-87D7-7B5E-9F4818B487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2AB73E-C1CB-31FE-7C0D-8415B2EB86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030966-4617-EA5B-E289-A94D293D5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F2A0E-B78E-4EEB-AE3D-6138870B9929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0A963F-DF3E-E6D1-AB59-0FF3A4D71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BF26B0-E64B-686A-B065-536FD4B9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ADA7-EEEB-4AC6-A1F5-8B557DDB70CB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Image 4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B215EC16-5DC4-26AE-BC2B-DE03B7C96A4F}"/>
              </a:ext>
            </a:extLst>
          </p:cNvPr>
          <p:cNvPicPr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029065" y="136525"/>
            <a:ext cx="1638935" cy="466725"/>
          </a:xfrm>
          <a:prstGeom prst="rect">
            <a:avLst/>
          </a:prstGeom>
        </p:spPr>
      </p:pic>
      <p:pic>
        <p:nvPicPr>
          <p:cNvPr id="12" name="Image 3" descr="A blue and white logo&#10;&#10;AI-generated content may be incorrect.">
            <a:extLst>
              <a:ext uri="{FF2B5EF4-FFF2-40B4-BE49-F238E27FC236}">
                <a16:creationId xmlns:a16="http://schemas.microsoft.com/office/drawing/2014/main" id="{9666776F-D504-61BB-1256-6E9EDB73262E}"/>
              </a:ext>
            </a:extLst>
          </p:cNvPr>
          <p:cNvPicPr>
            <a:picLocks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671185" y="225824"/>
            <a:ext cx="424815" cy="427355"/>
          </a:xfrm>
          <a:prstGeom prst="rect">
            <a:avLst/>
          </a:prstGeom>
        </p:spPr>
      </p:pic>
      <p:pic>
        <p:nvPicPr>
          <p:cNvPr id="13" name="Image 2" descr="Blue text on a white background&#10;&#10;AI-generated content may be incorrect.">
            <a:extLst>
              <a:ext uri="{FF2B5EF4-FFF2-40B4-BE49-F238E27FC236}">
                <a16:creationId xmlns:a16="http://schemas.microsoft.com/office/drawing/2014/main" id="{EE518C89-B6FA-3281-566E-C06D7119B60B}"/>
              </a:ext>
            </a:extLst>
          </p:cNvPr>
          <p:cNvPicPr>
            <a:picLocks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524000" y="225824"/>
            <a:ext cx="2212340" cy="45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17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30E34-2D29-23A1-A0ED-EDF37C028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81544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10F032-1B45-AEF2-2922-6C8F7DC0D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F2A0E-B78E-4EEB-AE3D-6138870B9929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E711E8-C26C-DC41-29B9-9F6CF72B4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AED3AF-CC03-DFFE-3F8B-D59A0DA4C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ADA7-EEEB-4AC6-A1F5-8B557DDB70CB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Image 2" descr="Blue text on a white background&#10;&#10;AI-generated content may be incorrect.">
            <a:extLst>
              <a:ext uri="{FF2B5EF4-FFF2-40B4-BE49-F238E27FC236}">
                <a16:creationId xmlns:a16="http://schemas.microsoft.com/office/drawing/2014/main" id="{00383374-ACC6-11AB-54CB-26B02DE7BB58}"/>
              </a:ext>
            </a:extLst>
          </p:cNvPr>
          <p:cNvPicPr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524000" y="225824"/>
            <a:ext cx="2212340" cy="452120"/>
          </a:xfrm>
          <a:prstGeom prst="rect">
            <a:avLst/>
          </a:prstGeom>
        </p:spPr>
      </p:pic>
      <p:pic>
        <p:nvPicPr>
          <p:cNvPr id="7" name="Image 3" descr="A blue and white logo&#10;&#10;AI-generated content may be incorrect.">
            <a:extLst>
              <a:ext uri="{FF2B5EF4-FFF2-40B4-BE49-F238E27FC236}">
                <a16:creationId xmlns:a16="http://schemas.microsoft.com/office/drawing/2014/main" id="{1EA8D778-D052-9CAF-FF1B-8D29E41DF965}"/>
              </a:ext>
            </a:extLst>
          </p:cNvPr>
          <p:cNvPicPr>
            <a:picLocks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671185" y="225824"/>
            <a:ext cx="424815" cy="427355"/>
          </a:xfrm>
          <a:prstGeom prst="rect">
            <a:avLst/>
          </a:prstGeom>
        </p:spPr>
      </p:pic>
      <p:pic>
        <p:nvPicPr>
          <p:cNvPr id="8" name="Image 4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41F39DF0-9F53-14D3-AEBF-C518A36D77E8}"/>
              </a:ext>
            </a:extLst>
          </p:cNvPr>
          <p:cNvPicPr>
            <a:picLocks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9029065" y="136525"/>
            <a:ext cx="1638935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20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919DE8-B744-09A9-66EC-B724DEF32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F2A0E-B78E-4EEB-AE3D-6138870B9929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E810D4-2BBC-0A16-FDBF-DFBD37A1B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A98449-8A15-8D1A-4E8D-E7C1E2A16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ADA7-EEEB-4AC6-A1F5-8B557DDB70CB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Image 4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1376C90F-B168-D291-F770-FEB387CA7F80}"/>
              </a:ext>
            </a:extLst>
          </p:cNvPr>
          <p:cNvPicPr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029065" y="136525"/>
            <a:ext cx="1638935" cy="466725"/>
          </a:xfrm>
          <a:prstGeom prst="rect">
            <a:avLst/>
          </a:prstGeom>
        </p:spPr>
      </p:pic>
      <p:pic>
        <p:nvPicPr>
          <p:cNvPr id="6" name="Image 3" descr="A blue and white logo&#10;&#10;AI-generated content may be incorrect.">
            <a:extLst>
              <a:ext uri="{FF2B5EF4-FFF2-40B4-BE49-F238E27FC236}">
                <a16:creationId xmlns:a16="http://schemas.microsoft.com/office/drawing/2014/main" id="{45A37D13-AB00-1ADE-ABA0-B8F503EDFFC9}"/>
              </a:ext>
            </a:extLst>
          </p:cNvPr>
          <p:cNvPicPr>
            <a:picLocks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671185" y="225824"/>
            <a:ext cx="424815" cy="427355"/>
          </a:xfrm>
          <a:prstGeom prst="rect">
            <a:avLst/>
          </a:prstGeom>
        </p:spPr>
      </p:pic>
      <p:pic>
        <p:nvPicPr>
          <p:cNvPr id="7" name="Image 2" descr="Blue text on a white background&#10;&#10;AI-generated content may be incorrect.">
            <a:extLst>
              <a:ext uri="{FF2B5EF4-FFF2-40B4-BE49-F238E27FC236}">
                <a16:creationId xmlns:a16="http://schemas.microsoft.com/office/drawing/2014/main" id="{3523F236-09EA-1589-F73E-448A7AFA5775}"/>
              </a:ext>
            </a:extLst>
          </p:cNvPr>
          <p:cNvPicPr>
            <a:picLocks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524000" y="225824"/>
            <a:ext cx="2212340" cy="45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696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D26D0-DF50-75BC-FC9F-D9B993373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B34EF-9C05-1AA1-786B-B4323D4E7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1BFFE3-3B73-C125-5EC7-AEE5D247D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064704-3F4A-D285-88AE-869A48E36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F2A0E-B78E-4EEB-AE3D-6138870B9929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56690E-5BD3-7AA2-3125-22F78B3DE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031E9C-03A5-8C47-0866-1F1310D7A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ADA7-EEEB-4AC6-A1F5-8B557DDB70C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Image 2" descr="Blue text on a white background&#10;&#10;AI-generated content may be incorrect.">
            <a:extLst>
              <a:ext uri="{FF2B5EF4-FFF2-40B4-BE49-F238E27FC236}">
                <a16:creationId xmlns:a16="http://schemas.microsoft.com/office/drawing/2014/main" id="{60F72F92-EFAF-371D-B214-00EB7F3FCD86}"/>
              </a:ext>
            </a:extLst>
          </p:cNvPr>
          <p:cNvPicPr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524000" y="225824"/>
            <a:ext cx="2212340" cy="452120"/>
          </a:xfrm>
          <a:prstGeom prst="rect">
            <a:avLst/>
          </a:prstGeom>
        </p:spPr>
      </p:pic>
      <p:pic>
        <p:nvPicPr>
          <p:cNvPr id="9" name="Image 3" descr="A blue and white logo&#10;&#10;AI-generated content may be incorrect.">
            <a:extLst>
              <a:ext uri="{FF2B5EF4-FFF2-40B4-BE49-F238E27FC236}">
                <a16:creationId xmlns:a16="http://schemas.microsoft.com/office/drawing/2014/main" id="{A3A9D3C4-689C-36BB-2C2F-0FD3660456A0}"/>
              </a:ext>
            </a:extLst>
          </p:cNvPr>
          <p:cNvPicPr>
            <a:picLocks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671185" y="225824"/>
            <a:ext cx="424815" cy="427355"/>
          </a:xfrm>
          <a:prstGeom prst="rect">
            <a:avLst/>
          </a:prstGeom>
        </p:spPr>
      </p:pic>
      <p:pic>
        <p:nvPicPr>
          <p:cNvPr id="10" name="Image 4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8031D104-9899-356D-1587-7C1EF99C6C9A}"/>
              </a:ext>
            </a:extLst>
          </p:cNvPr>
          <p:cNvPicPr>
            <a:picLocks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9029065" y="136525"/>
            <a:ext cx="1638935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87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90ED4-1CC2-72A2-FB0D-CDF97D662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5D3CBE-6177-1C0A-38F5-0A8CF33015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1A56F8-FBBE-B6CE-DE21-2B3415808D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F8BD63-E547-C99F-1304-D900E65C0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F2A0E-B78E-4EEB-AE3D-6138870B9929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31938-ED18-74A3-C25F-DB04533A2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B9CC2F-E827-862C-1A0E-8D6597B3C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ADA7-EEEB-4AC6-A1F5-8B557DDB7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218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346474-B1C0-DE02-291B-734F96CC2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7051"/>
            <a:ext cx="10515600" cy="563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CBA5BB-5C21-D3EC-5823-310BE0156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DA0BC-F167-FD36-5CB3-0444F664E8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6F2A0E-B78E-4EEB-AE3D-6138870B9929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FCE35B-726B-22A6-1D20-F9982A7CA8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C09A0-D2E7-D9A9-2BF6-78769866D3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64ADA7-EEEB-4AC6-A1F5-8B557DDB70C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4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CA22F090-E788-D443-BE64-8ADBAA284539}"/>
              </a:ext>
            </a:extLst>
          </p:cNvPr>
          <p:cNvPicPr>
            <a:picLocks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9029065" y="136525"/>
            <a:ext cx="1638935" cy="466725"/>
          </a:xfrm>
          <a:prstGeom prst="rect">
            <a:avLst/>
          </a:prstGeom>
        </p:spPr>
      </p:pic>
      <p:pic>
        <p:nvPicPr>
          <p:cNvPr id="8" name="Image 3" descr="A blue and white logo&#10;&#10;AI-generated content may be incorrect.">
            <a:extLst>
              <a:ext uri="{FF2B5EF4-FFF2-40B4-BE49-F238E27FC236}">
                <a16:creationId xmlns:a16="http://schemas.microsoft.com/office/drawing/2014/main" id="{4ADF9F8E-5168-4C46-4B8D-D7B1FE019706}"/>
              </a:ext>
            </a:extLst>
          </p:cNvPr>
          <p:cNvPicPr>
            <a:picLocks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5671185" y="225824"/>
            <a:ext cx="424815" cy="427355"/>
          </a:xfrm>
          <a:prstGeom prst="rect">
            <a:avLst/>
          </a:prstGeom>
        </p:spPr>
      </p:pic>
      <p:pic>
        <p:nvPicPr>
          <p:cNvPr id="9" name="Image 2" descr="Blue text on a white background&#10;&#10;AI-generated content may be incorrect.">
            <a:extLst>
              <a:ext uri="{FF2B5EF4-FFF2-40B4-BE49-F238E27FC236}">
                <a16:creationId xmlns:a16="http://schemas.microsoft.com/office/drawing/2014/main" id="{8B9910C4-FA62-1AB5-B72F-7033141E7F54}"/>
              </a:ext>
            </a:extLst>
          </p:cNvPr>
          <p:cNvPicPr>
            <a:picLocks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1524000" y="225824"/>
            <a:ext cx="2212340" cy="45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569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4540"/>
          </a:solidFill>
          <a:latin typeface="Source Sans Pro" panose="020B0503030403020204" pitchFamily="34" charset="0"/>
          <a:ea typeface="Source Sans Pro" panose="020B0503030403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www.tranzitiejustamures.ro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nzitiejustamures.ro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tranzitiejusta@cjmures.ro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hyperlink" Target="http://www.tranzitiejustamures.ro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tranzitiejustamures.ro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tranzitiejustamures.ro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tranzitiejustamures.ro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tranzitiejustamures.ro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www.tranzitiejustamures.ro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FB719-BE36-8B58-FA9D-A5417D077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09072-17ED-4830-FA5D-B94985D96C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7739" y="1395047"/>
            <a:ext cx="7129670" cy="2033953"/>
          </a:xfrm>
        </p:spPr>
        <p:txBody>
          <a:bodyPr/>
          <a:lstStyle/>
          <a:p>
            <a:pPr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ro-RO" sz="4000" kern="100" dirty="0">
                <a:solidFill>
                  <a:srgbClr val="00C578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Lansarea oficială a platformei online a Programului Tranziţi Justă în Mureş</a:t>
            </a:r>
            <a:endParaRPr lang="en-US" sz="4000" dirty="0">
              <a:solidFill>
                <a:srgbClr val="00C578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8D7175-E9FC-F80D-1A07-B416808131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7739" y="5802241"/>
            <a:ext cx="9144000" cy="439344"/>
          </a:xfrm>
        </p:spPr>
        <p:txBody>
          <a:bodyPr>
            <a:normAutofit/>
          </a:bodyPr>
          <a:lstStyle/>
          <a:p>
            <a:pPr algn="l"/>
            <a:r>
              <a:rPr lang="ro-RO" sz="2000" b="1" dirty="0">
                <a:solidFill>
                  <a:srgbClr val="00C578"/>
                </a:solidFill>
              </a:rPr>
              <a:t>12 februarie 2026</a:t>
            </a:r>
            <a:r>
              <a:rPr lang="en-US" sz="2000" b="1" dirty="0">
                <a:solidFill>
                  <a:srgbClr val="00C578"/>
                </a:solidFill>
              </a:rPr>
              <a:t>, </a:t>
            </a:r>
            <a:r>
              <a:rPr lang="ro-RO" sz="2000" b="1" dirty="0">
                <a:solidFill>
                  <a:srgbClr val="00C578"/>
                </a:solidFill>
              </a:rPr>
              <a:t>Târgu Mureș</a:t>
            </a:r>
          </a:p>
        </p:txBody>
      </p:sp>
      <p:pic>
        <p:nvPicPr>
          <p:cNvPr id="5" name="Picture 4" descr="A green leaf and black background&#10;&#10;AI-generated content may be incorrect.">
            <a:extLst>
              <a:ext uri="{FF2B5EF4-FFF2-40B4-BE49-F238E27FC236}">
                <a16:creationId xmlns:a16="http://schemas.microsoft.com/office/drawing/2014/main" id="{84D6D6B2-7889-DFD4-06D9-28B3A2EE53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862" y="2879336"/>
            <a:ext cx="3350260" cy="2922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ine 5" descr="O imagine care conține text, captură de ecran, copac">
            <a:extLst>
              <a:ext uri="{FF2B5EF4-FFF2-40B4-BE49-F238E27FC236}">
                <a16:creationId xmlns:a16="http://schemas.microsoft.com/office/drawing/2014/main" id="{7A244F90-3D61-D5D8-C73F-5459746175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13705" cy="68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0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61C36-6AC2-61E4-642B-1FB0A892C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E57EF-B48F-2DEC-B856-E50C49004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61391"/>
            <a:ext cx="12192000" cy="1384630"/>
          </a:xfrm>
        </p:spPr>
        <p:txBody>
          <a:bodyPr/>
          <a:lstStyle/>
          <a:p>
            <a:pPr algn="ctr"/>
            <a:r>
              <a:rPr lang="en-US" dirty="0"/>
              <a:t>Pl</a:t>
            </a:r>
            <a:r>
              <a:rPr lang="ro-RO" dirty="0"/>
              <a:t>atforma oficială de informare</a:t>
            </a:r>
            <a:br>
              <a:rPr lang="en-US" dirty="0"/>
            </a:br>
            <a:r>
              <a:rPr lang="en-US" sz="3000" dirty="0">
                <a:hlinkClick r:id="rId2"/>
              </a:rPr>
              <a:t>www.tranzitiejustamures.ro</a:t>
            </a:r>
            <a:r>
              <a:rPr lang="en-US" sz="3000" dirty="0"/>
              <a:t> </a:t>
            </a:r>
            <a:endParaRPr sz="3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02A294-D600-6304-E024-88706D586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56066"/>
            <a:ext cx="12192000" cy="472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30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0581" y="829878"/>
            <a:ext cx="5370838" cy="616800"/>
          </a:xfrm>
        </p:spPr>
        <p:txBody>
          <a:bodyPr/>
          <a:lstStyle/>
          <a:p>
            <a:pPr algn="ctr"/>
            <a:r>
              <a:rPr lang="ro-RO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Apeluri deschise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597" y="2731730"/>
            <a:ext cx="5768403" cy="2801255"/>
          </a:xfrm>
        </p:spPr>
        <p:txBody>
          <a:bodyPr>
            <a:no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  <a:buClr>
                <a:srgbClr val="00C578"/>
              </a:buClr>
              <a:buFont typeface="Wingdings" panose="05000000000000000000" pitchFamily="2" charset="2"/>
              <a:buChar char="§"/>
            </a:pPr>
            <a:r>
              <a:rPr lang="ro-RO" dirty="0"/>
              <a:t>Buget alocat județului Mureș: </a:t>
            </a:r>
            <a:r>
              <a:rPr lang="ro-RO" b="1" dirty="0"/>
              <a:t>17.184.011,71 euro</a:t>
            </a:r>
            <a:r>
              <a:rPr lang="ro-RO" dirty="0"/>
              <a:t>.</a:t>
            </a:r>
            <a:endParaRPr lang="en-US" dirty="0"/>
          </a:p>
          <a:p>
            <a:pPr algn="just">
              <a:spcBef>
                <a:spcPts val="1200"/>
              </a:spcBef>
              <a:spcAft>
                <a:spcPts val="1200"/>
              </a:spcAft>
              <a:buClr>
                <a:srgbClr val="00C578"/>
              </a:buClr>
              <a:buFont typeface="Wingdings" panose="05000000000000000000" pitchFamily="2" charset="2"/>
              <a:buChar char="§"/>
            </a:pPr>
            <a:r>
              <a:rPr lang="ro-RO" dirty="0"/>
              <a:t>Valoarea finanțării nerambursabile: </a:t>
            </a:r>
            <a:r>
              <a:rPr lang="ro-RO" b="1" dirty="0"/>
              <a:t>300.000 – 8.000.000 euro</a:t>
            </a:r>
            <a:r>
              <a:rPr lang="ro-RO" dirty="0"/>
              <a:t> / proiect.</a:t>
            </a:r>
            <a:endParaRPr lang="en-US" dirty="0"/>
          </a:p>
          <a:p>
            <a:pPr algn="just">
              <a:spcBef>
                <a:spcPts val="1200"/>
              </a:spcBef>
              <a:spcAft>
                <a:spcPts val="1200"/>
              </a:spcAft>
              <a:buClr>
                <a:srgbClr val="00C578"/>
              </a:buClr>
              <a:buFont typeface="Wingdings" panose="05000000000000000000" pitchFamily="2" charset="2"/>
              <a:buChar char="§"/>
            </a:pPr>
            <a:r>
              <a:rPr lang="ro-RO" dirty="0"/>
              <a:t>Perioada depunerii: </a:t>
            </a:r>
            <a:r>
              <a:rPr lang="ro-RO" b="1" dirty="0"/>
              <a:t>1 noiembrie 2025, ora 11:00 – 28 februarie 2026</a:t>
            </a:r>
            <a:endParaRPr lang="ro-RO" sz="2000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BE2B12-CBDC-9A9D-C0EF-0260E989A72A}"/>
              </a:ext>
            </a:extLst>
          </p:cNvPr>
          <p:cNvSpPr txBox="1"/>
          <p:nvPr/>
        </p:nvSpPr>
        <p:spPr>
          <a:xfrm>
            <a:off x="0" y="1623303"/>
            <a:ext cx="120594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o-RO" sz="2700" b="1" dirty="0">
                <a:solidFill>
                  <a:srgbClr val="00C5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RELANSAT – Investiții pentru dezvoltarea IMM (investiții productive în IMM</a:t>
            </a:r>
            <a:r>
              <a:rPr lang="en-US" sz="2700" b="1" dirty="0">
                <a:solidFill>
                  <a:srgbClr val="00C5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)</a:t>
            </a:r>
            <a:endParaRPr lang="ro-RO" sz="2700" b="1" dirty="0">
              <a:solidFill>
                <a:srgbClr val="00C57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97A1AE-F6CB-CF64-36C2-7136018157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3753" y="2367500"/>
            <a:ext cx="5107885" cy="408630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27C06-A408-DCA2-536D-C08FBEB77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20D77-AE5C-2881-CF36-CBE1F5CAE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1843" y="3188727"/>
            <a:ext cx="6500192" cy="2973533"/>
          </a:xfrm>
        </p:spPr>
        <p:txBody>
          <a:bodyPr>
            <a:noAutofit/>
          </a:bodyPr>
          <a:lstStyle/>
          <a:p>
            <a:pPr algn="just">
              <a:buClr>
                <a:srgbClr val="00C578"/>
              </a:buClr>
              <a:buFont typeface="Wingdings" panose="05000000000000000000" pitchFamily="2" charset="2"/>
              <a:buChar char="§"/>
            </a:pPr>
            <a:r>
              <a:rPr lang="ro-RO" dirty="0"/>
              <a:t>Buget alocat județului Mureș: </a:t>
            </a:r>
            <a:r>
              <a:rPr lang="ro-RO" b="1" dirty="0"/>
              <a:t>14.000.000 euro</a:t>
            </a:r>
            <a:r>
              <a:rPr lang="ro-RO" dirty="0"/>
              <a:t>.</a:t>
            </a:r>
            <a:endParaRPr lang="en-US" dirty="0"/>
          </a:p>
          <a:p>
            <a:pPr algn="just">
              <a:buClr>
                <a:srgbClr val="00C578"/>
              </a:buClr>
              <a:buFont typeface="Wingdings" panose="05000000000000000000" pitchFamily="2" charset="2"/>
              <a:buChar char="§"/>
            </a:pPr>
            <a:r>
              <a:rPr lang="ro-RO" dirty="0"/>
              <a:t>Finanțare nerambursabilă: </a:t>
            </a:r>
            <a:r>
              <a:rPr lang="ro-RO" b="1" dirty="0"/>
              <a:t>1.000.000 – 14.000.000 euro</a:t>
            </a:r>
            <a:r>
              <a:rPr lang="ro-RO" dirty="0"/>
              <a:t> / proiect.</a:t>
            </a:r>
            <a:endParaRPr lang="en-US" dirty="0"/>
          </a:p>
          <a:p>
            <a:pPr algn="just">
              <a:buClr>
                <a:srgbClr val="00C578"/>
              </a:buClr>
              <a:buFont typeface="Wingdings" panose="05000000000000000000" pitchFamily="2" charset="2"/>
              <a:buChar char="§"/>
            </a:pPr>
            <a:r>
              <a:rPr lang="ro-RO" dirty="0"/>
              <a:t>Perioada depunerii: </a:t>
            </a:r>
            <a:r>
              <a:rPr lang="ro-RO" b="1" dirty="0"/>
              <a:t>28 ianuarie 2026, ora 16:00 – 28 iulie 2026</a:t>
            </a:r>
            <a:r>
              <a:rPr lang="ro-RO" dirty="0"/>
              <a:t>.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9DCF477-7360-35B1-F27F-F85D81518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3565" y="1002993"/>
            <a:ext cx="5370838" cy="616800"/>
          </a:xfrm>
        </p:spPr>
        <p:txBody>
          <a:bodyPr/>
          <a:lstStyle/>
          <a:p>
            <a:pPr algn="ctr"/>
            <a:r>
              <a:rPr lang="ro-RO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Apeluri deschise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9945E3-B195-1A3A-FAC1-2C062AE6C890}"/>
              </a:ext>
            </a:extLst>
          </p:cNvPr>
          <p:cNvSpPr txBox="1"/>
          <p:nvPr/>
        </p:nvSpPr>
        <p:spPr>
          <a:xfrm>
            <a:off x="5009321" y="1834994"/>
            <a:ext cx="678511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ro-RO" sz="3000" b="1" dirty="0">
                <a:solidFill>
                  <a:srgbClr val="00C5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Sprijin pentru infrastructura de afaceri – Parcuri industriale</a:t>
            </a:r>
          </a:p>
        </p:txBody>
      </p:sp>
      <p:pic>
        <p:nvPicPr>
          <p:cNvPr id="9" name="Imagine 5" descr="O imagine care conține Grafică, clipart, proiectare, ilustrație">
            <a:extLst>
              <a:ext uri="{FF2B5EF4-FFF2-40B4-BE49-F238E27FC236}">
                <a16:creationId xmlns:a16="http://schemas.microsoft.com/office/drawing/2014/main" id="{3F8C3178-BA9C-EA4D-634D-2816A1B1AB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140276" y="1619793"/>
            <a:ext cx="4253359" cy="35718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0184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6ADCA-E3E3-C6F7-3C7C-7344014C9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0B3EA-D792-1F13-A016-738924007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1725" y="3065858"/>
            <a:ext cx="7182678" cy="2947029"/>
          </a:xfrm>
        </p:spPr>
        <p:txBody>
          <a:bodyPr>
            <a:noAutofit/>
          </a:bodyPr>
          <a:lstStyle/>
          <a:p>
            <a:pPr algn="just">
              <a:buClr>
                <a:srgbClr val="00C578"/>
              </a:buClr>
              <a:buFont typeface="Wingdings" panose="05000000000000000000" pitchFamily="2" charset="2"/>
              <a:buChar char="§"/>
            </a:pPr>
            <a:r>
              <a:rPr lang="ro-RO" dirty="0"/>
              <a:t>Buget alocat județului Mureș: </a:t>
            </a:r>
            <a:r>
              <a:rPr lang="ro-RO" b="1" dirty="0"/>
              <a:t>5.593.583 euro</a:t>
            </a:r>
            <a:r>
              <a:rPr lang="ro-RO" dirty="0"/>
              <a:t>.</a:t>
            </a:r>
            <a:endParaRPr lang="en-US" dirty="0"/>
          </a:p>
          <a:p>
            <a:pPr algn="just">
              <a:buClr>
                <a:srgbClr val="00C578"/>
              </a:buClr>
              <a:buFont typeface="Wingdings" panose="05000000000000000000" pitchFamily="2" charset="2"/>
              <a:buChar char="§"/>
            </a:pPr>
            <a:r>
              <a:rPr lang="ro-RO" dirty="0"/>
              <a:t>Finanțare nerambursabilă: </a:t>
            </a:r>
            <a:r>
              <a:rPr lang="ro-RO" b="1" dirty="0"/>
              <a:t>50.000 – 300.000 euro</a:t>
            </a:r>
            <a:r>
              <a:rPr lang="ro-RO" dirty="0"/>
              <a:t> / proiect.</a:t>
            </a:r>
            <a:endParaRPr lang="en-US" dirty="0"/>
          </a:p>
          <a:p>
            <a:pPr algn="just">
              <a:buClr>
                <a:srgbClr val="00C578"/>
              </a:buClr>
              <a:buFont typeface="Wingdings" panose="05000000000000000000" pitchFamily="2" charset="2"/>
              <a:buChar char="§"/>
            </a:pPr>
            <a:r>
              <a:rPr lang="ro-RO" dirty="0"/>
              <a:t>Perioada depunerii: </a:t>
            </a:r>
            <a:r>
              <a:rPr lang="ro-RO" b="1" dirty="0"/>
              <a:t>6 februarie 2026, ora 14:00 – 7 august 2026, ora 14:00</a:t>
            </a:r>
            <a:r>
              <a:rPr lang="ro-RO" dirty="0"/>
              <a:t>.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4F1E6EB-759F-351E-6869-C65B62C48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3565" y="1002993"/>
            <a:ext cx="5370838" cy="616800"/>
          </a:xfrm>
        </p:spPr>
        <p:txBody>
          <a:bodyPr/>
          <a:lstStyle/>
          <a:p>
            <a:pPr algn="ctr"/>
            <a:r>
              <a:rPr lang="ro-RO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Apeluri deschise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E3CC0E-45D8-77EF-AC94-D05D330D17F4}"/>
              </a:ext>
            </a:extLst>
          </p:cNvPr>
          <p:cNvSpPr txBox="1"/>
          <p:nvPr/>
        </p:nvSpPr>
        <p:spPr>
          <a:xfrm>
            <a:off x="4611757" y="1834994"/>
            <a:ext cx="718267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ro-RO" sz="3000" b="1" dirty="0">
                <a:solidFill>
                  <a:srgbClr val="00C5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Întreprinderi sociale – sprijin direct pentru înființare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F9203B-B459-CD1C-E3EA-92F927F4B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89" y="3684399"/>
            <a:ext cx="2483103" cy="17099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7E8DF8-DBDE-CB49-27B7-AADC1C0FF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5" y="1483110"/>
            <a:ext cx="2152981" cy="14628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A7954E-CE9F-B0F0-E20C-288F401EE2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339" y="2342825"/>
            <a:ext cx="2332798" cy="15645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F4880A6-EF82-BC8F-28AA-344EF5CF9E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034" y="4722475"/>
            <a:ext cx="2483103" cy="166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912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AA4E8-5215-8894-17C4-D05B63BC3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05A36-41F2-1877-AAD3-5024E74D2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574" y="2805852"/>
            <a:ext cx="5370838" cy="2894020"/>
          </a:xfrm>
        </p:spPr>
        <p:txBody>
          <a:bodyPr>
            <a:no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  <a:buClr>
                <a:srgbClr val="00C578"/>
              </a:buClr>
              <a:buFont typeface="Wingdings" panose="05000000000000000000" pitchFamily="2" charset="2"/>
              <a:buChar char="§"/>
            </a:pPr>
            <a:r>
              <a:rPr lang="ro-RO" dirty="0"/>
              <a:t>Buget alocat județului Mureș: </a:t>
            </a:r>
            <a:r>
              <a:rPr lang="ro-RO" b="1" dirty="0"/>
              <a:t>17.956.608 euro</a:t>
            </a:r>
            <a:r>
              <a:rPr lang="ro-RO" dirty="0"/>
              <a:t>.</a:t>
            </a:r>
            <a:endParaRPr lang="en-US" dirty="0"/>
          </a:p>
          <a:p>
            <a:pPr algn="just">
              <a:spcBef>
                <a:spcPts val="1200"/>
              </a:spcBef>
              <a:spcAft>
                <a:spcPts val="1200"/>
              </a:spcAft>
              <a:buClr>
                <a:srgbClr val="00C578"/>
              </a:buClr>
              <a:buFont typeface="Wingdings" panose="05000000000000000000" pitchFamily="2" charset="2"/>
              <a:buChar char="§"/>
            </a:pPr>
            <a:r>
              <a:rPr lang="ro-RO" dirty="0"/>
              <a:t>Finanțare nerambursabilă: </a:t>
            </a:r>
            <a:r>
              <a:rPr lang="ro-RO" b="1" dirty="0"/>
              <a:t>300.000 – 10.000.000 euro</a:t>
            </a:r>
            <a:r>
              <a:rPr lang="ro-RO" dirty="0"/>
              <a:t> / proiect.</a:t>
            </a:r>
            <a:endParaRPr lang="en-US" dirty="0"/>
          </a:p>
          <a:p>
            <a:pPr algn="just">
              <a:spcBef>
                <a:spcPts val="1200"/>
              </a:spcBef>
              <a:spcAft>
                <a:spcPts val="1200"/>
              </a:spcAft>
              <a:buClr>
                <a:srgbClr val="00C578"/>
              </a:buClr>
              <a:buFont typeface="Wingdings" panose="05000000000000000000" pitchFamily="2" charset="2"/>
              <a:buChar char="§"/>
            </a:pPr>
            <a:r>
              <a:rPr lang="ro-RO" dirty="0"/>
              <a:t>Perioada depunerii: </a:t>
            </a:r>
            <a:r>
              <a:rPr lang="ro-RO" b="1" dirty="0"/>
              <a:t>25 februarie 2026, ora 17:00 – 26 august 2026, ora 17:00</a:t>
            </a:r>
            <a:r>
              <a:rPr lang="ro-RO" dirty="0"/>
              <a:t>.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04BD5B4-0E2B-1A2F-1F7C-E1CB67E87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574" y="1158128"/>
            <a:ext cx="5370838" cy="616800"/>
          </a:xfrm>
        </p:spPr>
        <p:txBody>
          <a:bodyPr/>
          <a:lstStyle/>
          <a:p>
            <a:r>
              <a:rPr lang="ro-RO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Apeluri deschise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4ACF15-3DD7-5028-DFA2-D4D9464230A3}"/>
              </a:ext>
            </a:extLst>
          </p:cNvPr>
          <p:cNvSpPr txBox="1"/>
          <p:nvPr/>
        </p:nvSpPr>
        <p:spPr>
          <a:xfrm>
            <a:off x="450574" y="1834994"/>
            <a:ext cx="902472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ro-RO" sz="3000" b="1" dirty="0">
                <a:solidFill>
                  <a:srgbClr val="00C5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Energie regenerabilă – comunități de energie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062C11-ACFD-D8D9-773E-A6A936FB5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971" y="2015851"/>
            <a:ext cx="2637183" cy="14834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EEF2F6-1CF5-BCF4-AD95-609A784B8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971" y="4912416"/>
            <a:ext cx="2637183" cy="14834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E5A98E-0CF8-DC02-F2B7-7880A85330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780" y="3429000"/>
            <a:ext cx="2637184" cy="155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78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3C672-8F6E-BFC8-8AA5-BB6588379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482F9E-F23A-7DA5-083B-0AAA619BB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4663" y="3065858"/>
            <a:ext cx="6029739" cy="3116853"/>
          </a:xfrm>
        </p:spPr>
        <p:txBody>
          <a:bodyPr>
            <a:no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  <a:buClr>
                <a:srgbClr val="00C578"/>
              </a:buClr>
              <a:buFont typeface="Wingdings" panose="05000000000000000000" pitchFamily="2" charset="2"/>
              <a:buChar char="§"/>
            </a:pPr>
            <a:r>
              <a:rPr lang="ro-RO" dirty="0"/>
              <a:t>Buget alocat județului Mureș: </a:t>
            </a:r>
            <a:r>
              <a:rPr lang="ro-RO" b="1" dirty="0"/>
              <a:t>1.949.632 euro</a:t>
            </a:r>
            <a:r>
              <a:rPr lang="ro-RO" dirty="0"/>
              <a:t>.</a:t>
            </a:r>
            <a:endParaRPr lang="en-US" dirty="0"/>
          </a:p>
          <a:p>
            <a:pPr algn="just">
              <a:spcBef>
                <a:spcPts val="1200"/>
              </a:spcBef>
              <a:spcAft>
                <a:spcPts val="1200"/>
              </a:spcAft>
              <a:buClr>
                <a:srgbClr val="00C578"/>
              </a:buClr>
              <a:buFont typeface="Wingdings" panose="05000000000000000000" pitchFamily="2" charset="2"/>
              <a:buChar char="§"/>
            </a:pPr>
            <a:r>
              <a:rPr lang="ro-RO" dirty="0"/>
              <a:t>Finanțare nerambursabilă: </a:t>
            </a:r>
            <a:r>
              <a:rPr lang="ro-RO" b="1" dirty="0"/>
              <a:t>60.000 – 500.000 euro</a:t>
            </a:r>
            <a:r>
              <a:rPr lang="ro-RO" dirty="0"/>
              <a:t> / proiect.</a:t>
            </a:r>
            <a:endParaRPr lang="en-US" dirty="0"/>
          </a:p>
          <a:p>
            <a:pPr algn="just">
              <a:spcBef>
                <a:spcPts val="1200"/>
              </a:spcBef>
              <a:spcAft>
                <a:spcPts val="1200"/>
              </a:spcAft>
              <a:buClr>
                <a:srgbClr val="00C578"/>
              </a:buClr>
              <a:buFont typeface="Wingdings" panose="05000000000000000000" pitchFamily="2" charset="2"/>
              <a:buChar char="§"/>
            </a:pPr>
            <a:r>
              <a:rPr lang="ro-RO" dirty="0"/>
              <a:t>Perioada depunerii: </a:t>
            </a:r>
            <a:r>
              <a:rPr lang="ro-RO" b="1" dirty="0"/>
              <a:t>3 martie 2026, ora 16:00 – 3 iulie 2026, ora 14:00</a:t>
            </a:r>
            <a:r>
              <a:rPr lang="ro-RO" dirty="0"/>
              <a:t>.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6064F0E-6244-D34E-8C59-A03F9A545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3596" y="1002993"/>
            <a:ext cx="5370838" cy="616800"/>
          </a:xfrm>
        </p:spPr>
        <p:txBody>
          <a:bodyPr/>
          <a:lstStyle/>
          <a:p>
            <a:pPr algn="ctr"/>
            <a:r>
              <a:rPr lang="ro-RO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Apeluri deschise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8607CF-86BF-A7AF-FA38-5FF7C3A604DA}"/>
              </a:ext>
            </a:extLst>
          </p:cNvPr>
          <p:cNvSpPr txBox="1"/>
          <p:nvPr/>
        </p:nvSpPr>
        <p:spPr>
          <a:xfrm>
            <a:off x="5764695" y="1834994"/>
            <a:ext cx="60297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o-RO" sz="3000" b="1" dirty="0">
                <a:solidFill>
                  <a:srgbClr val="00C5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Formare profesională – furnizori acreditați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DA0511-492E-4B06-51FE-A1F6F47FA8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2276" y="1002993"/>
            <a:ext cx="3295679" cy="18538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7B8FBD-C3FC-FCED-CD62-907B1E8A80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02" y="2638668"/>
            <a:ext cx="3295678" cy="18538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4309CA-8AC0-55F4-1A38-9558C281058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7739" y="4328892"/>
            <a:ext cx="3435903" cy="193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949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615AF-5BC4-3FAE-DB16-F55A361F6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4A6A7-F7DF-8821-53B5-DA782655E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480" y="1062229"/>
            <a:ext cx="11380619" cy="616800"/>
          </a:xfrm>
        </p:spPr>
        <p:txBody>
          <a:bodyPr/>
          <a:lstStyle/>
          <a:p>
            <a:r>
              <a:rPr lang="ro-RO" dirty="0"/>
              <a:t>Cum vom lucra mai departe – predictibilitate și sprijin</a:t>
            </a:r>
            <a:endParaRPr sz="3200" dirty="0"/>
          </a:p>
        </p:txBody>
      </p:sp>
      <p:pic>
        <p:nvPicPr>
          <p:cNvPr id="4" name="Picture 3" descr="A green leaf in a square">
            <a:extLst>
              <a:ext uri="{FF2B5EF4-FFF2-40B4-BE49-F238E27FC236}">
                <a16:creationId xmlns:a16="http://schemas.microsoft.com/office/drawing/2014/main" id="{F9A54C48-6928-A884-B3EB-A59D4FF274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43" y="883796"/>
            <a:ext cx="1565275" cy="15652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93711A-D010-183B-95FF-C55013E8BEA6}"/>
              </a:ext>
            </a:extLst>
          </p:cNvPr>
          <p:cNvSpPr txBox="1"/>
          <p:nvPr/>
        </p:nvSpPr>
        <p:spPr>
          <a:xfrm>
            <a:off x="960480" y="2155906"/>
            <a:ext cx="10807450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>
              <a:spcBef>
                <a:spcPts val="1200"/>
              </a:spcBef>
              <a:spcAft>
                <a:spcPts val="1200"/>
              </a:spcAft>
              <a:buClr>
                <a:srgbClr val="00C578"/>
              </a:buClr>
              <a:buFont typeface="Wingdings" panose="05000000000000000000" pitchFamily="2" charset="2"/>
              <a:buChar char=""/>
            </a:pPr>
            <a:r>
              <a:rPr lang="en-US" sz="2800" b="1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 E</a:t>
            </a:r>
            <a:r>
              <a:rPr lang="ro-RO" sz="2800" b="1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xistă un cadru strategic aprobat</a:t>
            </a:r>
            <a:r>
              <a:rPr lang="ro-RO" sz="280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 și o direcție clară pentru județul Mureș. </a:t>
            </a:r>
            <a:endParaRPr lang="en-US" sz="2800" dirty="0"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marR="0" lvl="0" indent="-342900" algn="just">
              <a:spcBef>
                <a:spcPts val="1200"/>
              </a:spcBef>
              <a:spcAft>
                <a:spcPts val="1200"/>
              </a:spcAft>
              <a:buClr>
                <a:srgbClr val="00C578"/>
              </a:buClr>
              <a:buFont typeface="Wingdings" panose="05000000000000000000" pitchFamily="2" charset="2"/>
              <a:buChar char=""/>
            </a:pPr>
            <a:r>
              <a:rPr lang="en-US" sz="2800" b="1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 E</a:t>
            </a:r>
            <a:r>
              <a:rPr lang="ro-RO" sz="2800" b="1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xistă resurse consistente</a:t>
            </a:r>
            <a:r>
              <a:rPr lang="ro-RO" sz="280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 – 245 de milioane de euro în total – care trebuie transformate în proiecte bune și rezultate. </a:t>
            </a:r>
            <a:endParaRPr lang="en-US" sz="2800" dirty="0"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marR="0" lvl="0" indent="-342900" algn="just">
              <a:spcBef>
                <a:spcPts val="1200"/>
              </a:spcBef>
              <a:spcAft>
                <a:spcPts val="1200"/>
              </a:spcAft>
              <a:buClr>
                <a:srgbClr val="00C578"/>
              </a:buClr>
              <a:buFont typeface="Wingdings" panose="05000000000000000000" pitchFamily="2" charset="2"/>
              <a:buChar char=""/>
            </a:pPr>
            <a:r>
              <a:rPr lang="en-US" sz="2800" b="1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 P</a:t>
            </a:r>
            <a:r>
              <a:rPr lang="ro-RO" sz="2800" b="1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latforma lansată astăzi</a:t>
            </a:r>
            <a:r>
              <a:rPr lang="ro-RO" sz="280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 este instrumentul prin care facem informația mai accesibilă și sprijinim concret pe cei care vor să aplice.</a:t>
            </a:r>
            <a:endParaRPr lang="en-US" sz="2800" dirty="0"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085DF4-D457-B6DC-87B6-299AE9AE62BD}"/>
              </a:ext>
            </a:extLst>
          </p:cNvPr>
          <p:cNvSpPr txBox="1"/>
          <p:nvPr/>
        </p:nvSpPr>
        <p:spPr>
          <a:xfrm>
            <a:off x="3279762" y="5795771"/>
            <a:ext cx="61688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Source Sans Pro" panose="020B0503030403020204" pitchFamily="34" charset="0"/>
                <a:ea typeface="Source Sans Pro" panose="020B0503030403020204" pitchFamily="34" charset="0"/>
                <a:hlinkClick r:id="rId3"/>
              </a:rPr>
              <a:t>www.tranzitiejustamures.ro</a:t>
            </a:r>
            <a:r>
              <a:rPr lang="en-US" sz="32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198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484FA3B-047D-F387-5911-C93E83CA4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3485"/>
            <a:ext cx="12192000" cy="68940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CB6B67-0E88-83B7-A382-836631913342}"/>
              </a:ext>
            </a:extLst>
          </p:cNvPr>
          <p:cNvSpPr txBox="1"/>
          <p:nvPr/>
        </p:nvSpPr>
        <p:spPr>
          <a:xfrm>
            <a:off x="5208104" y="1859340"/>
            <a:ext cx="59369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o-RO" sz="2400" b="1" noProof="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Consiliul Județean Mureș  </a:t>
            </a:r>
          </a:p>
          <a:p>
            <a:pPr algn="r"/>
            <a:r>
              <a:rPr lang="ro-RO" sz="2400" b="1" noProof="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Compartimentul Tranziție Justă</a:t>
            </a:r>
          </a:p>
          <a:p>
            <a:pPr algn="r"/>
            <a:endParaRPr lang="ro-RO" sz="2400" b="1" noProof="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r"/>
            <a:endParaRPr lang="ro-RO" sz="2400" b="1" noProof="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r"/>
            <a:r>
              <a:rPr lang="ro-RO" sz="2400" b="1" noProof="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E-mail: </a:t>
            </a:r>
            <a:r>
              <a:rPr lang="ro-RO" sz="2400" b="1" noProof="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3"/>
              </a:rPr>
              <a:t>tranzitiejusta@cjmures.ro</a:t>
            </a:r>
            <a:endParaRPr lang="ro-RO" sz="2400" b="1" noProof="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r"/>
            <a:r>
              <a:rPr lang="ro-RO" sz="2400" b="1" noProof="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Telefon: 0265-263.211, interior 1301</a:t>
            </a:r>
          </a:p>
          <a:p>
            <a:pPr algn="r"/>
            <a:endParaRPr lang="ro-RO" sz="2400" b="1" noProof="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r"/>
            <a:r>
              <a:rPr lang="ro-RO" sz="2400" b="1" noProof="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4"/>
              </a:rPr>
              <a:t>www.</a:t>
            </a:r>
            <a:r>
              <a:rPr lang="en-US" sz="24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4"/>
              </a:rPr>
              <a:t>tranzitiejustamures</a:t>
            </a:r>
            <a:r>
              <a:rPr lang="ro-RO" sz="2400" b="1" noProof="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4"/>
              </a:rPr>
              <a:t>.ro</a:t>
            </a:r>
            <a:r>
              <a:rPr lang="en-US" sz="2400" b="1" noProof="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endParaRPr lang="ro-RO" sz="2400" b="1" noProof="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r"/>
            <a:endParaRPr lang="ro-RO" sz="2400" b="1" noProof="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" name="Imagine 2" descr="O imagine care conține text, captură de ecran, design grafic, copac">
            <a:extLst>
              <a:ext uri="{FF2B5EF4-FFF2-40B4-BE49-F238E27FC236}">
                <a16:creationId xmlns:a16="http://schemas.microsoft.com/office/drawing/2014/main" id="{06739EF3-A8AC-08EA-5390-826E0C9B68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6254"/>
            <a:ext cx="12441981" cy="699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49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8D800-2DE8-2851-584E-5E3DE8619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01A6F-E7DA-CF92-3F06-AA648B55B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61391"/>
            <a:ext cx="12192000" cy="1384630"/>
          </a:xfrm>
        </p:spPr>
        <p:txBody>
          <a:bodyPr/>
          <a:lstStyle/>
          <a:p>
            <a:pPr algn="ctr"/>
            <a:r>
              <a:rPr lang="en-US" sz="3000" dirty="0"/>
              <a:t>P</a:t>
            </a:r>
            <a:r>
              <a:rPr lang="ro-RO" sz="3000" dirty="0"/>
              <a:t>latforma de informare dedicată implementării </a:t>
            </a:r>
            <a:br>
              <a:rPr lang="en-US" sz="3000" dirty="0"/>
            </a:br>
            <a:r>
              <a:rPr lang="ro-RO" sz="3000" dirty="0"/>
              <a:t>Programului Tranziție Justă în județul</a:t>
            </a:r>
            <a:r>
              <a:rPr lang="en-US" sz="3000" dirty="0"/>
              <a:t> </a:t>
            </a:r>
            <a:r>
              <a:rPr lang="ro-RO" sz="3000" dirty="0"/>
              <a:t>Mureș</a:t>
            </a:r>
            <a:br>
              <a:rPr lang="en-US" sz="3000" dirty="0"/>
            </a:br>
            <a:r>
              <a:rPr lang="en-US" sz="3000" dirty="0">
                <a:hlinkClick r:id="rId2"/>
              </a:rPr>
              <a:t>www.tranzitiejustamures.ro</a:t>
            </a:r>
            <a:r>
              <a:rPr lang="en-US" sz="3000" dirty="0"/>
              <a:t> </a:t>
            </a:r>
            <a:endParaRPr sz="3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DFDB34-DF04-DEE8-3F14-09DDA9D0EB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6" r="1304"/>
          <a:stretch>
            <a:fillRect/>
          </a:stretch>
        </p:blipFill>
        <p:spPr>
          <a:xfrm>
            <a:off x="99391" y="2305990"/>
            <a:ext cx="11993218" cy="461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548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53ED1-D24D-3281-D10F-9A4E5D60C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287E4-7B71-8B56-3994-C64B51210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61391"/>
            <a:ext cx="12192000" cy="768626"/>
          </a:xfrm>
        </p:spPr>
        <p:txBody>
          <a:bodyPr/>
          <a:lstStyle/>
          <a:p>
            <a:pPr algn="ctr"/>
            <a:r>
              <a:rPr lang="en-US" sz="3200" dirty="0">
                <a:hlinkClick r:id="rId2"/>
              </a:rPr>
              <a:t>www.tranzitiejustamures.ro</a:t>
            </a:r>
            <a:r>
              <a:rPr lang="en-US" sz="3200" dirty="0"/>
              <a:t> </a:t>
            </a:r>
            <a:endParaRPr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B147F-7ECD-F276-CF5E-8A0F726DF4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751271"/>
            <a:ext cx="12192000" cy="458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602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2C22F-37BB-6FEF-2E0F-5FC3C146F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AC727-78E8-EC85-1C08-525665886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61391"/>
            <a:ext cx="12192000" cy="662609"/>
          </a:xfrm>
        </p:spPr>
        <p:txBody>
          <a:bodyPr/>
          <a:lstStyle/>
          <a:p>
            <a:pPr algn="ctr"/>
            <a:r>
              <a:rPr lang="en-US" sz="3200" dirty="0">
                <a:hlinkClick r:id="rId2"/>
              </a:rPr>
              <a:t>www.tranzitiejustamures.ro</a:t>
            </a:r>
            <a:r>
              <a:rPr lang="en-US" sz="3200" dirty="0"/>
              <a:t> </a:t>
            </a:r>
            <a:endParaRPr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675A11-B2A2-1ABD-E061-02B490141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6714"/>
            <a:ext cx="12192000" cy="504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50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B1942-DD63-01E4-4F13-27E86D4EE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AA251-4E74-E4F7-6280-BFCE11856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61391"/>
            <a:ext cx="12192000" cy="662609"/>
          </a:xfrm>
        </p:spPr>
        <p:txBody>
          <a:bodyPr/>
          <a:lstStyle/>
          <a:p>
            <a:pPr algn="ctr"/>
            <a:r>
              <a:rPr lang="en-US" sz="3200" dirty="0">
                <a:hlinkClick r:id="rId2"/>
              </a:rPr>
              <a:t>www.tranzitiejustamures.ro</a:t>
            </a:r>
            <a:r>
              <a:rPr lang="en-US" sz="3200" dirty="0"/>
              <a:t> </a:t>
            </a:r>
            <a:endParaRPr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FD3516-9455-63F0-F48C-5F6E401C66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69772"/>
            <a:ext cx="12192000" cy="492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78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0836" y="1171002"/>
            <a:ext cx="9732963" cy="616800"/>
          </a:xfrm>
        </p:spPr>
        <p:txBody>
          <a:bodyPr/>
          <a:lstStyle/>
          <a:p>
            <a:r>
              <a:rPr lang="ro-RO" sz="3200" dirty="0"/>
              <a:t>Planul Teritorial de Tranziție Justă în județul Mureș</a:t>
            </a:r>
            <a:endParaRPr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732860"/>
            <a:ext cx="11128514" cy="5032375"/>
          </a:xfrm>
        </p:spPr>
        <p:txBody>
          <a:bodyPr>
            <a:normAutofit fontScale="77500" lnSpcReduction="20000"/>
          </a:bodyPr>
          <a:lstStyle/>
          <a:p>
            <a:endParaRPr lang="ro-RO" noProof="0" dirty="0"/>
          </a:p>
          <a:p>
            <a:pPr>
              <a:lnSpc>
                <a:spcPct val="110000"/>
              </a:lnSpc>
            </a:pPr>
            <a:r>
              <a:rPr lang="ro-RO" sz="3300" noProof="0" dirty="0"/>
              <a:t>Județul </a:t>
            </a:r>
            <a:r>
              <a:rPr lang="ro-RO" sz="3300" b="1" noProof="0" dirty="0"/>
              <a:t>Mureș</a:t>
            </a:r>
            <a:r>
              <a:rPr lang="ro-RO" sz="3300" noProof="0" dirty="0"/>
              <a:t> – unul dintre cele 6 județe eligibile PTJ 2021–2027</a:t>
            </a:r>
          </a:p>
          <a:p>
            <a:pPr>
              <a:lnSpc>
                <a:spcPct val="110000"/>
              </a:lnSpc>
            </a:pPr>
            <a:endParaRPr lang="ro-RO" sz="1600" noProof="0" dirty="0"/>
          </a:p>
          <a:p>
            <a:pPr>
              <a:lnSpc>
                <a:spcPct val="110000"/>
              </a:lnSpc>
            </a:pPr>
            <a:r>
              <a:rPr lang="ro-RO" sz="3300" noProof="0" dirty="0"/>
              <a:t>Alocare totală </a:t>
            </a:r>
            <a:r>
              <a:rPr lang="ro-RO" sz="3300" b="1" noProof="0" dirty="0"/>
              <a:t>PTJ</a:t>
            </a:r>
            <a:r>
              <a:rPr lang="ro-RO" sz="3300" noProof="0" dirty="0"/>
              <a:t> România: 2,53 miliarde EUR</a:t>
            </a:r>
          </a:p>
          <a:p>
            <a:pPr>
              <a:lnSpc>
                <a:spcPct val="110000"/>
              </a:lnSpc>
            </a:pPr>
            <a:endParaRPr lang="ro-RO" sz="1400" noProof="0" dirty="0"/>
          </a:p>
          <a:p>
            <a:pPr>
              <a:lnSpc>
                <a:spcPct val="110000"/>
              </a:lnSpc>
            </a:pPr>
            <a:r>
              <a:rPr lang="ro-RO" sz="3300" b="1" noProof="0" dirty="0"/>
              <a:t>Buget județul Mureș </a:t>
            </a:r>
            <a:r>
              <a:rPr lang="ro-RO" sz="3300" noProof="0" dirty="0"/>
              <a:t>(Prioritatea 6): </a:t>
            </a:r>
            <a:r>
              <a:rPr lang="ro-RO" sz="3300" b="1" dirty="0"/>
              <a:t>245.197.255 euro</a:t>
            </a:r>
            <a:endParaRPr lang="en-US" sz="3300" b="1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3300" dirty="0"/>
              <a:t>	</a:t>
            </a:r>
            <a:r>
              <a:rPr lang="ro-RO" sz="3300" dirty="0"/>
              <a:t>Fondul pentru Tranziție Justă</a:t>
            </a:r>
            <a:r>
              <a:rPr lang="en-US" sz="3300" dirty="0"/>
              <a:t>: </a:t>
            </a:r>
            <a:r>
              <a:rPr lang="ro-RO" sz="3300" b="1" dirty="0"/>
              <a:t>208.417.666 euro</a:t>
            </a:r>
            <a:endParaRPr lang="en-US" sz="3300" b="1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3300" dirty="0"/>
              <a:t>	</a:t>
            </a:r>
            <a:r>
              <a:rPr lang="ro-RO" sz="3300" dirty="0"/>
              <a:t>Guvernul României</a:t>
            </a:r>
            <a:r>
              <a:rPr lang="en-US" sz="3300" dirty="0"/>
              <a:t>: </a:t>
            </a:r>
            <a:r>
              <a:rPr lang="ro-RO" sz="3300" b="1" dirty="0"/>
              <a:t>36.779.589 euro</a:t>
            </a:r>
            <a:endParaRPr lang="ro-RO" sz="3300" b="1" noProof="0" dirty="0"/>
          </a:p>
          <a:p>
            <a:pPr marL="0" indent="0">
              <a:lnSpc>
                <a:spcPct val="110000"/>
              </a:lnSpc>
              <a:buNone/>
            </a:pPr>
            <a:endParaRPr lang="ro-RO" sz="1600" noProof="0" dirty="0"/>
          </a:p>
          <a:p>
            <a:pPr>
              <a:lnSpc>
                <a:spcPct val="110000"/>
              </a:lnSpc>
            </a:pPr>
            <a:r>
              <a:rPr lang="ro-RO" sz="3300" b="1" noProof="0" dirty="0"/>
              <a:t>Scop</a:t>
            </a:r>
            <a:r>
              <a:rPr lang="ro-RO" sz="3300" noProof="0" dirty="0"/>
              <a:t>: </a:t>
            </a:r>
            <a:r>
              <a:rPr lang="ro-RO" sz="3300" dirty="0"/>
              <a:t>sprijin pentru </a:t>
            </a:r>
            <a:r>
              <a:rPr lang="ro-RO" sz="3300" b="1" dirty="0">
                <a:solidFill>
                  <a:srgbClr val="00C578"/>
                </a:solidFill>
              </a:rPr>
              <a:t>diversificare economică durabilă</a:t>
            </a:r>
            <a:r>
              <a:rPr lang="ro-RO" sz="3300" dirty="0"/>
              <a:t>, astfel încât să crească </a:t>
            </a:r>
            <a:r>
              <a:rPr lang="ro-RO" sz="3300" b="1" dirty="0">
                <a:solidFill>
                  <a:srgbClr val="00C578"/>
                </a:solidFill>
              </a:rPr>
              <a:t>competitivitatea</a:t>
            </a:r>
            <a:r>
              <a:rPr lang="ro-RO" sz="3300" dirty="0"/>
              <a:t> și </a:t>
            </a:r>
            <a:r>
              <a:rPr lang="ro-RO" sz="3300" b="1" dirty="0">
                <a:solidFill>
                  <a:srgbClr val="00C578"/>
                </a:solidFill>
              </a:rPr>
              <a:t>capacitatea de a genera locuri de muncă sigure </a:t>
            </a:r>
            <a:r>
              <a:rPr lang="ro-RO" sz="3300" dirty="0"/>
              <a:t>și cu un nivel de salarizare atractiv. </a:t>
            </a:r>
          </a:p>
        </p:txBody>
      </p:sp>
      <p:pic>
        <p:nvPicPr>
          <p:cNvPr id="4" name="Picture 3" descr="A green leaf in a square">
            <a:extLst>
              <a:ext uri="{FF2B5EF4-FFF2-40B4-BE49-F238E27FC236}">
                <a16:creationId xmlns:a16="http://schemas.microsoft.com/office/drawing/2014/main" id="{9C5E211A-455A-83F5-4C7E-0C2B54300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18417"/>
            <a:ext cx="1565275" cy="156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765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7660D3-4178-28F9-530B-C485A483C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5B4F3-EDA4-851A-E40E-868E59DE6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2777" y="1074459"/>
            <a:ext cx="9732963" cy="616800"/>
          </a:xfrm>
        </p:spPr>
        <p:txBody>
          <a:bodyPr/>
          <a:lstStyle/>
          <a:p>
            <a:r>
              <a:rPr lang="ro-RO" dirty="0"/>
              <a:t>De ce avem nevoie de această tranziție?</a:t>
            </a:r>
            <a:endParaRPr sz="3200" dirty="0"/>
          </a:p>
        </p:txBody>
      </p:sp>
      <p:pic>
        <p:nvPicPr>
          <p:cNvPr id="4" name="Picture 3" descr="A green leaf in a square">
            <a:extLst>
              <a:ext uri="{FF2B5EF4-FFF2-40B4-BE49-F238E27FC236}">
                <a16:creationId xmlns:a16="http://schemas.microsoft.com/office/drawing/2014/main" id="{D8817DA4-6FCA-9E8F-F992-42412FAC6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139" y="906790"/>
            <a:ext cx="1565275" cy="1565275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DD5EC530-9D84-85DF-9255-5B606B6E158E}"/>
              </a:ext>
            </a:extLst>
          </p:cNvPr>
          <p:cNvSpPr txBox="1"/>
          <p:nvPr/>
        </p:nvSpPr>
        <p:spPr>
          <a:xfrm>
            <a:off x="278295" y="1679029"/>
            <a:ext cx="11635409" cy="568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ctr">
              <a:lnSpc>
                <a:spcPts val="4765"/>
              </a:lnSpc>
            </a:pPr>
            <a:r>
              <a:rPr kumimoji="0" lang="ro-RO" sz="3200" b="0" i="0" u="none" strike="noStrike" kern="1200" cap="none" spc="-243" normalizeH="0" baseline="0" noProof="0" dirty="0">
                <a:ln>
                  <a:noFill/>
                </a:ln>
                <a:solidFill>
                  <a:srgbClr val="00454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Pentru c</a:t>
            </a:r>
            <a:r>
              <a:rPr lang="ro-RO" sz="3200" spc="-243" dirty="0">
                <a:solidFill>
                  <a:srgbClr val="0045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ă</a:t>
            </a:r>
            <a:r>
              <a:rPr kumimoji="0" lang="ro-RO" sz="3200" b="0" i="0" u="none" strike="noStrike" kern="1200" cap="none" spc="-243" normalizeH="0" baseline="0" noProof="0" dirty="0">
                <a:ln>
                  <a:noFill/>
                </a:ln>
                <a:solidFill>
                  <a:srgbClr val="00454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, în drumul nostru spre neutralitate climatică</a:t>
            </a: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07068D5A-2F64-2F7D-0A38-F2D21CC41E58}"/>
              </a:ext>
            </a:extLst>
          </p:cNvPr>
          <p:cNvSpPr txBox="1"/>
          <p:nvPr/>
        </p:nvSpPr>
        <p:spPr>
          <a:xfrm>
            <a:off x="3506343" y="2406482"/>
            <a:ext cx="4820571" cy="587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6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76" b="1" i="0" u="none" strike="noStrike" kern="1200" cap="none" spc="0" normalizeH="0" baseline="0" noProof="0" dirty="0">
                <a:ln>
                  <a:noFill/>
                </a:ln>
                <a:solidFill>
                  <a:srgbClr val="00C578"/>
                </a:solidFill>
                <a:effectLst/>
                <a:uLnTx/>
                <a:uFillTx/>
                <a:latin typeface="Source Sans Pro Bold"/>
                <a:ea typeface="Source Sans Pro Bold"/>
                <a:cs typeface="Source Sans Pro Bold"/>
                <a:sym typeface="Source Sans Pro Bold"/>
              </a:rPr>
              <a:t>a</a:t>
            </a:r>
            <a:r>
              <a:rPr kumimoji="0" lang="ro-RO" sz="3476" b="1" i="0" u="none" strike="noStrike" kern="1200" cap="none" spc="0" normalizeH="0" baseline="0" noProof="0" dirty="0">
                <a:ln>
                  <a:noFill/>
                </a:ln>
                <a:solidFill>
                  <a:srgbClr val="00C578"/>
                </a:solidFill>
                <a:effectLst/>
                <a:uLnTx/>
                <a:uFillTx/>
                <a:latin typeface="Source Sans Pro Bold"/>
                <a:ea typeface="Source Sans Pro Bold"/>
                <a:cs typeface="Source Sans Pro Bold"/>
                <a:sym typeface="Source Sans Pro Bold"/>
              </a:rPr>
              <a:t>nticipăm PROVOCĂRI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6A1EF54-7125-9D47-D598-C833A6BF3892}"/>
              </a:ext>
            </a:extLst>
          </p:cNvPr>
          <p:cNvGrpSpPr/>
          <p:nvPr/>
        </p:nvGrpSpPr>
        <p:grpSpPr>
          <a:xfrm>
            <a:off x="2034452" y="3399369"/>
            <a:ext cx="9493217" cy="1867541"/>
            <a:chOff x="2413621" y="3761124"/>
            <a:chExt cx="9493217" cy="1867541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BF6B7E16-314B-B83C-3DF9-FC2079D5BF8C}"/>
                </a:ext>
              </a:extLst>
            </p:cNvPr>
            <p:cNvSpPr/>
            <p:nvPr/>
          </p:nvSpPr>
          <p:spPr>
            <a:xfrm>
              <a:off x="9886277" y="3761124"/>
              <a:ext cx="2020561" cy="730969"/>
            </a:xfrm>
            <a:custGeom>
              <a:avLst/>
              <a:gdLst/>
              <a:ahLst/>
              <a:cxnLst/>
              <a:rect l="l" t="t" r="r" b="b"/>
              <a:pathLst>
                <a:path w="3627651" h="1437457">
                  <a:moveTo>
                    <a:pt x="0" y="0"/>
                  </a:moveTo>
                  <a:lnTo>
                    <a:pt x="3627651" y="0"/>
                  </a:lnTo>
                  <a:lnTo>
                    <a:pt x="3627651" y="1437456"/>
                  </a:lnTo>
                  <a:lnTo>
                    <a:pt x="0" y="1437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89AD31DF-635B-DB96-E54D-905DEB0F64EE}"/>
                </a:ext>
              </a:extLst>
            </p:cNvPr>
            <p:cNvSpPr txBox="1"/>
            <p:nvPr/>
          </p:nvSpPr>
          <p:spPr>
            <a:xfrm>
              <a:off x="2413621" y="3761124"/>
              <a:ext cx="3584470" cy="7309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>
                <a:lnSpc>
                  <a:spcPts val="1879"/>
                </a:lnSpc>
                <a:spcBef>
                  <a:spcPct val="0"/>
                </a:spcBef>
              </a:pPr>
              <a:r>
                <a:rPr lang="en-US" b="1" dirty="0">
                  <a:solidFill>
                    <a:srgbClr val="004540"/>
                  </a:solidFill>
                  <a:latin typeface="Source Sans Pro Bold"/>
                  <a:ea typeface="Source Sans Pro Bold"/>
                </a:rPr>
                <a:t>S</a:t>
              </a:r>
              <a:r>
                <a:rPr lang="ro-RO" b="1" dirty="0">
                  <a:solidFill>
                    <a:srgbClr val="004540"/>
                  </a:solidFill>
                  <a:latin typeface="Source Sans Pro Bold"/>
                  <a:ea typeface="Source Sans Pro Bold"/>
                </a:rPr>
                <a:t>ituații de sărăcie energetică, care afectează gospodării și clădiri publice precum școli sau spitale</a:t>
              </a:r>
              <a:endParaRPr lang="ro-RO" b="1" dirty="0">
                <a:solidFill>
                  <a:srgbClr val="004540"/>
                </a:solidFill>
                <a:latin typeface="Source Sans Pro Bold"/>
                <a:ea typeface="Source Sans Pro Bold"/>
                <a:sym typeface="Source Sans Pro Bold"/>
              </a:endParaRPr>
            </a:p>
          </p:txBody>
        </p:sp>
        <p:sp>
          <p:nvSpPr>
            <p:cNvPr id="14" name="TextBox 9">
              <a:extLst>
                <a:ext uri="{FF2B5EF4-FFF2-40B4-BE49-F238E27FC236}">
                  <a16:creationId xmlns:a16="http://schemas.microsoft.com/office/drawing/2014/main" id="{5BF859E2-2459-D4A2-67F9-3D882D4C0F06}"/>
                </a:ext>
              </a:extLst>
            </p:cNvPr>
            <p:cNvSpPr txBox="1"/>
            <p:nvPr/>
          </p:nvSpPr>
          <p:spPr>
            <a:xfrm>
              <a:off x="4426699" y="4897696"/>
              <a:ext cx="3738198" cy="7309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just">
                <a:lnSpc>
                  <a:spcPts val="1879"/>
                </a:lnSpc>
                <a:spcBef>
                  <a:spcPct val="0"/>
                </a:spcBef>
              </a:pPr>
              <a:r>
                <a:rPr lang="en-US" b="1" dirty="0">
                  <a:solidFill>
                    <a:srgbClr val="004540"/>
                  </a:solidFill>
                  <a:latin typeface="Source Sans Pro Bold"/>
                  <a:ea typeface="Source Sans Pro Bold"/>
                </a:rPr>
                <a:t>D</a:t>
              </a:r>
              <a:r>
                <a:rPr lang="ro-RO" b="1" dirty="0">
                  <a:solidFill>
                    <a:srgbClr val="004540"/>
                  </a:solidFill>
                  <a:latin typeface="Source Sans Pro Bold"/>
                  <a:ea typeface="Source Sans Pro Bold"/>
                </a:rPr>
                <a:t>ependența economică de sectoare în transformare și efectele în lanț asupra furnizorilor și pieței muncii</a:t>
              </a:r>
              <a:endParaRPr lang="ro-RO" b="1" dirty="0">
                <a:solidFill>
                  <a:srgbClr val="004540"/>
                </a:solidFill>
                <a:latin typeface="Source Sans Pro Bold"/>
                <a:ea typeface="Source Sans Pro Bold"/>
                <a:sym typeface="Source Sans Pro Bold"/>
              </a:endParaRPr>
            </a:p>
          </p:txBody>
        </p:sp>
        <p:sp>
          <p:nvSpPr>
            <p:cNvPr id="15" name="TextBox 10">
              <a:extLst>
                <a:ext uri="{FF2B5EF4-FFF2-40B4-BE49-F238E27FC236}">
                  <a16:creationId xmlns:a16="http://schemas.microsoft.com/office/drawing/2014/main" id="{E118D7D7-8B22-DD63-097F-97D673DDC409}"/>
                </a:ext>
              </a:extLst>
            </p:cNvPr>
            <p:cNvSpPr txBox="1"/>
            <p:nvPr/>
          </p:nvSpPr>
          <p:spPr>
            <a:xfrm>
              <a:off x="6387037" y="3761124"/>
              <a:ext cx="3223749" cy="7309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r">
                <a:lnSpc>
                  <a:spcPts val="1879"/>
                </a:lnSpc>
                <a:spcBef>
                  <a:spcPct val="0"/>
                </a:spcBef>
              </a:pPr>
              <a:r>
                <a:rPr lang="en-US" b="1" dirty="0">
                  <a:solidFill>
                    <a:srgbClr val="004540"/>
                  </a:solidFill>
                  <a:latin typeface="Source Sans Pro Bold"/>
                  <a:ea typeface="Source Sans Pro Bold"/>
                </a:rPr>
                <a:t>P</a:t>
              </a:r>
              <a:r>
                <a:rPr lang="ro-RO" b="1" dirty="0">
                  <a:solidFill>
                    <a:srgbClr val="004540"/>
                  </a:solidFill>
                  <a:latin typeface="Source Sans Pro Bold"/>
                  <a:ea typeface="Source Sans Pro Bold"/>
                </a:rPr>
                <a:t>rovocări demografice, cu zone unde șomajul e mai ridicat și populația îmbătrânește</a:t>
              </a:r>
              <a:endParaRPr lang="ro-RO" b="1" dirty="0">
                <a:solidFill>
                  <a:srgbClr val="004540"/>
                </a:solidFill>
                <a:latin typeface="Source Sans Pro Bold"/>
                <a:ea typeface="Source Sans Pro Bold"/>
                <a:sym typeface="Source Sans Pro Bold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0DFDA80-375C-AE5C-F357-6E27CF67B7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31" y="3152788"/>
            <a:ext cx="1175648" cy="12241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5FDACA7-8154-5E11-ABE6-A572379EDF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708" y="5412685"/>
            <a:ext cx="1549842" cy="127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663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4363330" y="2143115"/>
            <a:ext cx="2979324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2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4800" b="1" i="0" u="none" strike="noStrike" kern="1200" cap="none" spc="0" normalizeH="0" baseline="0" noProof="0" dirty="0">
                <a:ln>
                  <a:noFill/>
                </a:ln>
                <a:solidFill>
                  <a:srgbClr val="00C578"/>
                </a:solidFill>
                <a:effectLst/>
                <a:uLnTx/>
                <a:uFillTx/>
                <a:latin typeface="Source Sans Pro Bold"/>
                <a:ea typeface="Source Sans Pro Bold"/>
                <a:cs typeface="Source Sans Pro Bold"/>
                <a:sym typeface="Source Sans Pro Bold"/>
              </a:rPr>
              <a:t>Sprijinim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861775" y="5425327"/>
            <a:ext cx="3438423" cy="263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25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09235" y="5410065"/>
            <a:ext cx="708371" cy="741750"/>
          </a:xfrm>
          <a:custGeom>
            <a:avLst/>
            <a:gdLst/>
            <a:ahLst/>
            <a:cxnLst/>
            <a:rect l="l" t="t" r="r" b="b"/>
            <a:pathLst>
              <a:path w="1416742" h="1483499">
                <a:moveTo>
                  <a:pt x="0" y="0"/>
                </a:moveTo>
                <a:lnTo>
                  <a:pt x="1416741" y="0"/>
                </a:lnTo>
                <a:lnTo>
                  <a:pt x="1416741" y="1483499"/>
                </a:lnTo>
                <a:lnTo>
                  <a:pt x="0" y="14834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922334" y="5455130"/>
            <a:ext cx="728504" cy="715755"/>
          </a:xfrm>
          <a:custGeom>
            <a:avLst/>
            <a:gdLst/>
            <a:ahLst/>
            <a:cxnLst/>
            <a:rect l="l" t="t" r="r" b="b"/>
            <a:pathLst>
              <a:path w="1457007" h="1431509">
                <a:moveTo>
                  <a:pt x="0" y="0"/>
                </a:moveTo>
                <a:lnTo>
                  <a:pt x="1457007" y="0"/>
                </a:lnTo>
                <a:lnTo>
                  <a:pt x="1457007" y="1431509"/>
                </a:lnTo>
                <a:lnTo>
                  <a:pt x="0" y="14315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3159613" y="5456063"/>
            <a:ext cx="907711" cy="714822"/>
          </a:xfrm>
          <a:custGeom>
            <a:avLst/>
            <a:gdLst/>
            <a:ahLst/>
            <a:cxnLst/>
            <a:rect l="l" t="t" r="r" b="b"/>
            <a:pathLst>
              <a:path w="1815421" h="1429644">
                <a:moveTo>
                  <a:pt x="0" y="0"/>
                </a:moveTo>
                <a:lnTo>
                  <a:pt x="1815421" y="0"/>
                </a:lnTo>
                <a:lnTo>
                  <a:pt x="1815421" y="1429644"/>
                </a:lnTo>
                <a:lnTo>
                  <a:pt x="0" y="1429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09235" y="4112690"/>
            <a:ext cx="3654095" cy="1166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25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800" b="1" i="0" u="none" strike="noStrike" kern="1200" cap="none" spc="0" normalizeH="0" baseline="0" noProof="0" dirty="0">
                <a:ln>
                  <a:noFill/>
                </a:ln>
                <a:solidFill>
                  <a:srgbClr val="004540"/>
                </a:solidFill>
                <a:effectLst/>
                <a:uLnTx/>
                <a:uFillTx/>
                <a:latin typeface="Source Sans Pro Bold"/>
                <a:ea typeface="Source Sans Pro Bold"/>
                <a:cs typeface="Source Sans Pro Bold"/>
                <a:sym typeface="Source Sans Pro Bold"/>
              </a:rPr>
              <a:t>Diversificarea economică a județului Mureș, </a:t>
            </a:r>
          </a:p>
          <a:p>
            <a:pPr marL="0" marR="0" lvl="0" indent="0" algn="l" defTabSz="914400" rtl="0" eaLnBrk="1" fontAlgn="auto" latinLnBrk="0" hangingPunct="1">
              <a:lnSpc>
                <a:spcPts val="225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800" b="1" i="0" u="none" strike="noStrike" kern="1200" cap="none" spc="0" normalizeH="0" baseline="0" noProof="0" dirty="0">
                <a:ln>
                  <a:noFill/>
                </a:ln>
                <a:solidFill>
                  <a:srgbClr val="004540"/>
                </a:solidFill>
                <a:effectLst/>
                <a:uLnTx/>
                <a:uFillTx/>
                <a:latin typeface="Source Sans Pro Bold"/>
                <a:ea typeface="Source Sans Pro Bold"/>
                <a:cs typeface="Source Sans Pro Bold"/>
                <a:sym typeface="Source Sans Pro Bold"/>
              </a:rPr>
              <a:t>măsurile de recalificare și incluziune activă a forței de muncă</a:t>
            </a:r>
          </a:p>
        </p:txBody>
      </p:sp>
      <p:sp>
        <p:nvSpPr>
          <p:cNvPr id="11" name="Freeform 11"/>
          <p:cNvSpPr/>
          <p:nvPr/>
        </p:nvSpPr>
        <p:spPr>
          <a:xfrm>
            <a:off x="8511135" y="5387958"/>
            <a:ext cx="833211" cy="819672"/>
          </a:xfrm>
          <a:custGeom>
            <a:avLst/>
            <a:gdLst/>
            <a:ahLst/>
            <a:cxnLst/>
            <a:rect l="l" t="t" r="r" b="b"/>
            <a:pathLst>
              <a:path w="1666422" h="1639343">
                <a:moveTo>
                  <a:pt x="0" y="0"/>
                </a:moveTo>
                <a:lnTo>
                  <a:pt x="1666422" y="0"/>
                </a:lnTo>
                <a:lnTo>
                  <a:pt x="1666422" y="1639343"/>
                </a:lnTo>
                <a:lnTo>
                  <a:pt x="0" y="16393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157733" y="5419929"/>
            <a:ext cx="795100" cy="786155"/>
          </a:xfrm>
          <a:custGeom>
            <a:avLst/>
            <a:gdLst/>
            <a:ahLst/>
            <a:cxnLst/>
            <a:rect l="l" t="t" r="r" b="b"/>
            <a:pathLst>
              <a:path w="1590200" h="1572310">
                <a:moveTo>
                  <a:pt x="0" y="0"/>
                </a:moveTo>
                <a:lnTo>
                  <a:pt x="1590199" y="0"/>
                </a:lnTo>
                <a:lnTo>
                  <a:pt x="1590199" y="1572310"/>
                </a:lnTo>
                <a:lnTo>
                  <a:pt x="0" y="15723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275931" y="4112690"/>
            <a:ext cx="3206834" cy="864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25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800" b="1" i="0" u="none" strike="noStrike" kern="1200" cap="none" spc="0" normalizeH="0" baseline="0" noProof="0" dirty="0">
                <a:ln>
                  <a:noFill/>
                </a:ln>
                <a:solidFill>
                  <a:srgbClr val="004540"/>
                </a:solidFill>
                <a:effectLst/>
                <a:uLnTx/>
                <a:uFillTx/>
                <a:latin typeface="Source Sans Pro Bold"/>
                <a:ea typeface="Source Sans Pro Bold"/>
                <a:cs typeface="Source Sans Pro Bold"/>
                <a:sym typeface="Source Sans Pro Bold"/>
              </a:rPr>
              <a:t>Menținerea sau creșterea numărului locurilor de muncă din aceste sectoare </a:t>
            </a:r>
          </a:p>
        </p:txBody>
      </p:sp>
      <p:sp>
        <p:nvSpPr>
          <p:cNvPr id="14" name="Freeform 14"/>
          <p:cNvSpPr/>
          <p:nvPr/>
        </p:nvSpPr>
        <p:spPr>
          <a:xfrm>
            <a:off x="4965255" y="4209298"/>
            <a:ext cx="853539" cy="819130"/>
          </a:xfrm>
          <a:custGeom>
            <a:avLst/>
            <a:gdLst/>
            <a:ahLst/>
            <a:cxnLst/>
            <a:rect l="l" t="t" r="r" b="b"/>
            <a:pathLst>
              <a:path w="1380173" h="1364646">
                <a:moveTo>
                  <a:pt x="0" y="0"/>
                </a:moveTo>
                <a:lnTo>
                  <a:pt x="1380173" y="0"/>
                </a:lnTo>
                <a:lnTo>
                  <a:pt x="1380173" y="1364646"/>
                </a:lnTo>
                <a:lnTo>
                  <a:pt x="0" y="136464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6052948" y="4185441"/>
            <a:ext cx="970704" cy="819130"/>
          </a:xfrm>
          <a:custGeom>
            <a:avLst/>
            <a:gdLst/>
            <a:ahLst/>
            <a:cxnLst/>
            <a:rect l="l" t="t" r="r" b="b"/>
            <a:pathLst>
              <a:path w="1707078" h="1401938">
                <a:moveTo>
                  <a:pt x="0" y="0"/>
                </a:moveTo>
                <a:lnTo>
                  <a:pt x="1707078" y="0"/>
                </a:lnTo>
                <a:lnTo>
                  <a:pt x="1707078" y="1401937"/>
                </a:lnTo>
                <a:lnTo>
                  <a:pt x="0" y="14019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539353" y="3283332"/>
            <a:ext cx="3033780" cy="864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5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800" b="1" i="0" u="none" strike="noStrike" kern="1200" cap="none" spc="0" normalizeH="0" baseline="0" noProof="0" dirty="0">
                <a:ln>
                  <a:noFill/>
                </a:ln>
                <a:solidFill>
                  <a:srgbClr val="004540"/>
                </a:solidFill>
                <a:effectLst/>
                <a:uLnTx/>
                <a:uFillTx/>
                <a:latin typeface="Source Sans Pro Bold"/>
                <a:ea typeface="Source Sans Pro Bold"/>
                <a:cs typeface="Source Sans Pro Bold"/>
                <a:sym typeface="Source Sans Pro Bold"/>
              </a:rPr>
              <a:t>Transformarea proceselor industriale necesare pentru o economie neutră</a:t>
            </a: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E8AF0705-FD5C-F4F2-A2B8-50769ACBF44F}"/>
              </a:ext>
            </a:extLst>
          </p:cNvPr>
          <p:cNvSpPr txBox="1"/>
          <p:nvPr/>
        </p:nvSpPr>
        <p:spPr>
          <a:xfrm>
            <a:off x="238539" y="1171933"/>
            <a:ext cx="1163540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ctr">
              <a:lnSpc>
                <a:spcPts val="4765"/>
              </a:lnSpc>
            </a:pPr>
            <a:r>
              <a:rPr kumimoji="0" lang="ro-RO" sz="4300" b="0" i="0" u="none" strike="noStrike" kern="1200" cap="none" spc="-243" normalizeH="0" baseline="0" noProof="0" dirty="0">
                <a:ln>
                  <a:noFill/>
                </a:ln>
                <a:solidFill>
                  <a:srgbClr val="00454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În</a:t>
            </a:r>
            <a:r>
              <a:rPr kumimoji="0" lang="en-US" sz="4300" b="0" i="0" u="none" strike="noStrike" kern="1200" cap="none" spc="-243" normalizeH="0" baseline="0" noProof="0" dirty="0">
                <a:ln>
                  <a:noFill/>
                </a:ln>
                <a:solidFill>
                  <a:srgbClr val="00454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s</a:t>
            </a:r>
            <a:r>
              <a:rPr lang="ro-RO" sz="4300" spc="-243" dirty="0">
                <a:solidFill>
                  <a:srgbClr val="0045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ă</a:t>
            </a:r>
            <a:r>
              <a:rPr lang="en-US" sz="4300" spc="-243" dirty="0">
                <a:solidFill>
                  <a:srgbClr val="0045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kumimoji="0" lang="ro-RO" sz="4300" b="0" i="0" u="none" strike="noStrike" kern="1200" cap="none" spc="-243" normalizeH="0" baseline="0" noProof="0" dirty="0">
                <a:ln>
                  <a:noFill/>
                </a:ln>
                <a:solidFill>
                  <a:srgbClr val="00454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în drumul nostru spre neutralitate climatică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8218B-38CE-37E7-EFB5-53360E6A4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73370-568E-EC48-1622-E19FAA6CB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61391"/>
            <a:ext cx="12192000" cy="1384630"/>
          </a:xfrm>
        </p:spPr>
        <p:txBody>
          <a:bodyPr/>
          <a:lstStyle/>
          <a:p>
            <a:pPr algn="ctr"/>
            <a:r>
              <a:rPr lang="en-US" dirty="0"/>
              <a:t>Pl</a:t>
            </a:r>
            <a:r>
              <a:rPr lang="ro-RO" dirty="0"/>
              <a:t>atforma oficială de informare</a:t>
            </a:r>
            <a:br>
              <a:rPr lang="en-US" dirty="0"/>
            </a:br>
            <a:r>
              <a:rPr lang="en-US" sz="3000" dirty="0">
                <a:hlinkClick r:id="rId2"/>
              </a:rPr>
              <a:t>www.tranzitiejustamures.ro</a:t>
            </a:r>
            <a:r>
              <a:rPr lang="en-US" sz="3000" dirty="0"/>
              <a:t> </a:t>
            </a:r>
            <a:endParaRPr sz="3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F38B56-BCCB-2602-0E7F-0392066031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240534"/>
            <a:ext cx="12192000" cy="461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882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580</Words>
  <Application>Microsoft Office PowerPoint</Application>
  <PresentationFormat>Widescreen</PresentationFormat>
  <Paragraphs>69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Aptos</vt:lpstr>
      <vt:lpstr>Arial</vt:lpstr>
      <vt:lpstr>Source Sans Pro</vt:lpstr>
      <vt:lpstr>Source Sans Pro Bold</vt:lpstr>
      <vt:lpstr>Wingdings</vt:lpstr>
      <vt:lpstr>Office Theme</vt:lpstr>
      <vt:lpstr>Lansarea oficială a platformei online a Programului Tranziţi Justă în Mureş</vt:lpstr>
      <vt:lpstr>Platforma de informare dedicată implementării  Programului Tranziție Justă în județul Mureș www.tranzitiejustamures.ro </vt:lpstr>
      <vt:lpstr>www.tranzitiejustamures.ro </vt:lpstr>
      <vt:lpstr>www.tranzitiejustamures.ro </vt:lpstr>
      <vt:lpstr>www.tranzitiejustamures.ro </vt:lpstr>
      <vt:lpstr>Planul Teritorial de Tranziție Justă în județul Mureș</vt:lpstr>
      <vt:lpstr>De ce avem nevoie de această tranziție?</vt:lpstr>
      <vt:lpstr>PowerPoint Presentation</vt:lpstr>
      <vt:lpstr>Platforma oficială de informare www.tranzitiejustamures.ro </vt:lpstr>
      <vt:lpstr>Platforma oficială de informare www.tranzitiejustamures.ro </vt:lpstr>
      <vt:lpstr>Apeluri deschise</vt:lpstr>
      <vt:lpstr>Apeluri deschise</vt:lpstr>
      <vt:lpstr>Apeluri deschise</vt:lpstr>
      <vt:lpstr>Apeluri deschise</vt:lpstr>
      <vt:lpstr>Apeluri deschise</vt:lpstr>
      <vt:lpstr>Cum vom lucra mai departe – predictibilitate și sprijin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Madalina Randasu</dc:creator>
  <cp:lastModifiedBy>Madalina Randasu</cp:lastModifiedBy>
  <cp:revision>11</cp:revision>
  <cp:lastPrinted>2025-06-30T13:52:15Z</cp:lastPrinted>
  <dcterms:created xsi:type="dcterms:W3CDTF">2025-05-15T05:18:39Z</dcterms:created>
  <dcterms:modified xsi:type="dcterms:W3CDTF">2026-02-17T12:55:48Z</dcterms:modified>
</cp:coreProperties>
</file>